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30"/>
  </p:notesMasterIdLst>
  <p:sldIdLst>
    <p:sldId id="256" r:id="rId2"/>
    <p:sldId id="257" r:id="rId3"/>
    <p:sldId id="287" r:id="rId4"/>
    <p:sldId id="261" r:id="rId5"/>
    <p:sldId id="262" r:id="rId6"/>
    <p:sldId id="259" r:id="rId7"/>
    <p:sldId id="260" r:id="rId8"/>
    <p:sldId id="263" r:id="rId9"/>
    <p:sldId id="264" r:id="rId10"/>
    <p:sldId id="266" r:id="rId11"/>
    <p:sldId id="267" r:id="rId12"/>
    <p:sldId id="269" r:id="rId13"/>
    <p:sldId id="285" r:id="rId14"/>
    <p:sldId id="270" r:id="rId15"/>
    <p:sldId id="271" r:id="rId16"/>
    <p:sldId id="272" r:id="rId17"/>
    <p:sldId id="273" r:id="rId18"/>
    <p:sldId id="274" r:id="rId19"/>
    <p:sldId id="286" r:id="rId20"/>
    <p:sldId id="275" r:id="rId21"/>
    <p:sldId id="280" r:id="rId22"/>
    <p:sldId id="281" r:id="rId23"/>
    <p:sldId id="282" r:id="rId24"/>
    <p:sldId id="283" r:id="rId25"/>
    <p:sldId id="284" r:id="rId26"/>
    <p:sldId id="277" r:id="rId27"/>
    <p:sldId id="278" r:id="rId28"/>
    <p:sldId id="27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0" autoAdjust="0"/>
    <p:restoredTop sz="80826" autoAdjust="0"/>
  </p:normalViewPr>
  <p:slideViewPr>
    <p:cSldViewPr snapToGrid="0">
      <p:cViewPr varScale="1">
        <p:scale>
          <a:sx n="105" d="100"/>
          <a:sy n="105" d="100"/>
        </p:scale>
        <p:origin x="30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47A29-C00B-45D1-99C5-8C0771895890}" type="datetimeFigureOut">
              <a:rPr lang="en-US" smtClean="0"/>
              <a:t>1/18/21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6E628-7CE5-4EFD-8EB3-B5CC31F33B5B}" type="slidenum">
              <a:rPr lang="en-US" smtClean="0"/>
              <a:t>‹#›</a:t>
            </a:fld>
            <a:endParaRPr lang="en-US"/>
          </a:p>
        </p:txBody>
      </p:sp>
    </p:spTree>
    <p:extLst>
      <p:ext uri="{BB962C8B-B14F-4D97-AF65-F5344CB8AC3E}">
        <p14:creationId xmlns:p14="http://schemas.microsoft.com/office/powerpoint/2010/main" val="3172083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located on taxiway J, between R and Q, across from the hangars.</a:t>
            </a:r>
          </a:p>
        </p:txBody>
      </p:sp>
      <p:sp>
        <p:nvSpPr>
          <p:cNvPr id="4" name="Slide Number Placeholder 3"/>
          <p:cNvSpPr>
            <a:spLocks noGrp="1"/>
          </p:cNvSpPr>
          <p:nvPr>
            <p:ph type="sldNum" sz="quarter" idx="5"/>
          </p:nvPr>
        </p:nvSpPr>
        <p:spPr/>
        <p:txBody>
          <a:bodyPr/>
          <a:lstStyle/>
          <a:p>
            <a:fld id="{4A76E628-7CE5-4EFD-8EB3-B5CC31F33B5B}" type="slidenum">
              <a:rPr lang="en-US" smtClean="0"/>
              <a:t>2</a:t>
            </a:fld>
            <a:endParaRPr lang="en-US"/>
          </a:p>
        </p:txBody>
      </p:sp>
    </p:spTree>
    <p:extLst>
      <p:ext uri="{BB962C8B-B14F-4D97-AF65-F5344CB8AC3E}">
        <p14:creationId xmlns:p14="http://schemas.microsoft.com/office/powerpoint/2010/main" val="3286993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14</a:t>
            </a:fld>
            <a:endParaRPr lang="en-US"/>
          </a:p>
        </p:txBody>
      </p:sp>
    </p:spTree>
    <p:extLst>
      <p:ext uri="{BB962C8B-B14F-4D97-AF65-F5344CB8AC3E}">
        <p14:creationId xmlns:p14="http://schemas.microsoft.com/office/powerpoint/2010/main" val="4212262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descent into PAO should account for need to glide across bay if engine is lost—make sure not to descend too early and cross at the “train bridge” (narrowest point).</a:t>
            </a:r>
          </a:p>
        </p:txBody>
      </p:sp>
      <p:sp>
        <p:nvSpPr>
          <p:cNvPr id="4" name="Slide Number Placeholder 3"/>
          <p:cNvSpPr>
            <a:spLocks noGrp="1"/>
          </p:cNvSpPr>
          <p:nvPr>
            <p:ph type="sldNum" sz="quarter" idx="10"/>
          </p:nvPr>
        </p:nvSpPr>
        <p:spPr/>
        <p:txBody>
          <a:bodyPr/>
          <a:lstStyle/>
          <a:p>
            <a:fld id="{4A76E628-7CE5-4EFD-8EB3-B5CC31F33B5B}" type="slidenum">
              <a:rPr lang="en-US" smtClean="0"/>
              <a:t>15</a:t>
            </a:fld>
            <a:endParaRPr lang="en-US"/>
          </a:p>
        </p:txBody>
      </p:sp>
    </p:spTree>
    <p:extLst>
      <p:ext uri="{BB962C8B-B14F-4D97-AF65-F5344CB8AC3E}">
        <p14:creationId xmlns:p14="http://schemas.microsoft.com/office/powerpoint/2010/main" val="3766483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16</a:t>
            </a:fld>
            <a:endParaRPr lang="en-US"/>
          </a:p>
        </p:txBody>
      </p:sp>
    </p:spTree>
    <p:extLst>
      <p:ext uri="{BB962C8B-B14F-4D97-AF65-F5344CB8AC3E}">
        <p14:creationId xmlns:p14="http://schemas.microsoft.com/office/powerpoint/2010/main" val="973287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500 fpm descents are most comfortable too.</a:t>
            </a:r>
          </a:p>
          <a:p>
            <a:r>
              <a:rPr lang="en-US" dirty="0"/>
              <a:t>If you forget about the prop note, first time you put full prop will ”remind” you.  Maybe do it after checking your seatbelts are secure.</a:t>
            </a:r>
          </a:p>
        </p:txBody>
      </p:sp>
      <p:sp>
        <p:nvSpPr>
          <p:cNvPr id="4" name="Slide Number Placeholder 3"/>
          <p:cNvSpPr>
            <a:spLocks noGrp="1"/>
          </p:cNvSpPr>
          <p:nvPr>
            <p:ph type="sldNum" sz="quarter" idx="10"/>
          </p:nvPr>
        </p:nvSpPr>
        <p:spPr/>
        <p:txBody>
          <a:bodyPr/>
          <a:lstStyle/>
          <a:p>
            <a:fld id="{4A76E628-7CE5-4EFD-8EB3-B5CC31F33B5B}" type="slidenum">
              <a:rPr lang="en-US" smtClean="0"/>
              <a:t>17</a:t>
            </a:fld>
            <a:endParaRPr lang="en-US"/>
          </a:p>
        </p:txBody>
      </p:sp>
    </p:spTree>
    <p:extLst>
      <p:ext uri="{BB962C8B-B14F-4D97-AF65-F5344CB8AC3E}">
        <p14:creationId xmlns:p14="http://schemas.microsoft.com/office/powerpoint/2010/main" val="1664297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step ladder in the back of the plane.  Make sure to secure it before closing the cargo door.</a:t>
            </a:r>
          </a:p>
        </p:txBody>
      </p:sp>
      <p:sp>
        <p:nvSpPr>
          <p:cNvPr id="4" name="Slide Number Placeholder 3"/>
          <p:cNvSpPr>
            <a:spLocks noGrp="1"/>
          </p:cNvSpPr>
          <p:nvPr>
            <p:ph type="sldNum" sz="quarter" idx="10"/>
          </p:nvPr>
        </p:nvSpPr>
        <p:spPr/>
        <p:txBody>
          <a:bodyPr/>
          <a:lstStyle/>
          <a:p>
            <a:fld id="{4A76E628-7CE5-4EFD-8EB3-B5CC31F33B5B}" type="slidenum">
              <a:rPr lang="en-US" smtClean="0"/>
              <a:t>18</a:t>
            </a:fld>
            <a:endParaRPr lang="en-US"/>
          </a:p>
        </p:txBody>
      </p:sp>
    </p:spTree>
    <p:extLst>
      <p:ext uri="{BB962C8B-B14F-4D97-AF65-F5344CB8AC3E}">
        <p14:creationId xmlns:p14="http://schemas.microsoft.com/office/powerpoint/2010/main" val="4238537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from the starting procedure for the G1000 C182.</a:t>
            </a:r>
          </a:p>
          <a:p>
            <a:r>
              <a:rPr lang="en-US" dirty="0"/>
              <a:t>Throttle must be advanced slowly because the engine will start as soon as the proper mixture of fuel and air is reached. Advancing the throttle too quickly can miss this point.</a:t>
            </a:r>
          </a:p>
        </p:txBody>
      </p:sp>
      <p:sp>
        <p:nvSpPr>
          <p:cNvPr id="4" name="Slide Number Placeholder 3"/>
          <p:cNvSpPr>
            <a:spLocks noGrp="1"/>
          </p:cNvSpPr>
          <p:nvPr>
            <p:ph type="sldNum" sz="quarter" idx="10"/>
          </p:nvPr>
        </p:nvSpPr>
        <p:spPr/>
        <p:txBody>
          <a:bodyPr/>
          <a:lstStyle/>
          <a:p>
            <a:fld id="{4A76E628-7CE5-4EFD-8EB3-B5CC31F33B5B}" type="slidenum">
              <a:rPr lang="en-US" smtClean="0"/>
              <a:t>19</a:t>
            </a:fld>
            <a:endParaRPr lang="en-US"/>
          </a:p>
        </p:txBody>
      </p:sp>
    </p:spTree>
    <p:extLst>
      <p:ext uri="{BB962C8B-B14F-4D97-AF65-F5344CB8AC3E}">
        <p14:creationId xmlns:p14="http://schemas.microsoft.com/office/powerpoint/2010/main" val="1330315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 new crew members practicing this on the ground at least once.</a:t>
            </a:r>
          </a:p>
        </p:txBody>
      </p:sp>
      <p:sp>
        <p:nvSpPr>
          <p:cNvPr id="4" name="Slide Number Placeholder 3"/>
          <p:cNvSpPr>
            <a:spLocks noGrp="1"/>
          </p:cNvSpPr>
          <p:nvPr>
            <p:ph type="sldNum" sz="quarter" idx="10"/>
          </p:nvPr>
        </p:nvSpPr>
        <p:spPr/>
        <p:txBody>
          <a:bodyPr/>
          <a:lstStyle/>
          <a:p>
            <a:fld id="{4A76E628-7CE5-4EFD-8EB3-B5CC31F33B5B}" type="slidenum">
              <a:rPr lang="en-US" smtClean="0"/>
              <a:t>20</a:t>
            </a:fld>
            <a:endParaRPr lang="en-US"/>
          </a:p>
        </p:txBody>
      </p:sp>
    </p:spTree>
    <p:extLst>
      <p:ext uri="{BB962C8B-B14F-4D97-AF65-F5344CB8AC3E}">
        <p14:creationId xmlns:p14="http://schemas.microsoft.com/office/powerpoint/2010/main" val="3141784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21</a:t>
            </a:fld>
            <a:endParaRPr lang="en-US"/>
          </a:p>
        </p:txBody>
      </p:sp>
    </p:spTree>
    <p:extLst>
      <p:ext uri="{BB962C8B-B14F-4D97-AF65-F5344CB8AC3E}">
        <p14:creationId xmlns:p14="http://schemas.microsoft.com/office/powerpoint/2010/main" val="2933260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22</a:t>
            </a:fld>
            <a:endParaRPr lang="en-US"/>
          </a:p>
        </p:txBody>
      </p:sp>
    </p:spTree>
    <p:extLst>
      <p:ext uri="{BB962C8B-B14F-4D97-AF65-F5344CB8AC3E}">
        <p14:creationId xmlns:p14="http://schemas.microsoft.com/office/powerpoint/2010/main" val="2071813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23</a:t>
            </a:fld>
            <a:endParaRPr lang="en-US"/>
          </a:p>
        </p:txBody>
      </p:sp>
    </p:spTree>
    <p:extLst>
      <p:ext uri="{BB962C8B-B14F-4D97-AF65-F5344CB8AC3E}">
        <p14:creationId xmlns:p14="http://schemas.microsoft.com/office/powerpoint/2010/main" val="29113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chemeClr val="bg1"/>
                </a:solidFill>
              </a:rPr>
              <a:t>Cross wind landings</a:t>
            </a:r>
          </a:p>
          <a:p>
            <a:pPr lvl="2"/>
            <a:r>
              <a:rPr lang="en-US" dirty="0">
                <a:solidFill>
                  <a:schemeClr val="bg1"/>
                </a:solidFill>
              </a:rPr>
              <a:t>Lower flap settings can be used until experienced in the behavior and handling of the plane. </a:t>
            </a:r>
          </a:p>
          <a:p>
            <a:pPr lvl="2"/>
            <a:r>
              <a:rPr lang="en-US" dirty="0">
                <a:solidFill>
                  <a:schemeClr val="bg1"/>
                </a:solidFill>
              </a:rPr>
              <a:t>Up to 20 degrees – will cause higher touchdown speeds, but can increase lateral stability and control against drift.</a:t>
            </a:r>
          </a:p>
          <a:p>
            <a:pPr lvl="2"/>
            <a:r>
              <a:rPr lang="en-US" dirty="0">
                <a:solidFill>
                  <a:schemeClr val="bg1"/>
                </a:solidFill>
              </a:rPr>
              <a:t>Full flaps can be used in moderate to strong cross winds depending on pilot experience and comfort. Should only be practiced dual until sufficient competence is developed.</a:t>
            </a:r>
          </a:p>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5</a:t>
            </a:fld>
            <a:endParaRPr lang="en-US"/>
          </a:p>
        </p:txBody>
      </p:sp>
    </p:spTree>
    <p:extLst>
      <p:ext uri="{BB962C8B-B14F-4D97-AF65-F5344CB8AC3E}">
        <p14:creationId xmlns:p14="http://schemas.microsoft.com/office/powerpoint/2010/main" val="4242940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 fine.</a:t>
            </a:r>
          </a:p>
        </p:txBody>
      </p:sp>
      <p:sp>
        <p:nvSpPr>
          <p:cNvPr id="4" name="Slide Number Placeholder 3"/>
          <p:cNvSpPr>
            <a:spLocks noGrp="1"/>
          </p:cNvSpPr>
          <p:nvPr>
            <p:ph type="sldNum" sz="quarter" idx="10"/>
          </p:nvPr>
        </p:nvSpPr>
        <p:spPr/>
        <p:txBody>
          <a:bodyPr/>
          <a:lstStyle/>
          <a:p>
            <a:fld id="{4A76E628-7CE5-4EFD-8EB3-B5CC31F33B5B}" type="slidenum">
              <a:rPr lang="en-US" smtClean="0"/>
              <a:t>24</a:t>
            </a:fld>
            <a:endParaRPr lang="en-US"/>
          </a:p>
        </p:txBody>
      </p:sp>
    </p:spTree>
    <p:extLst>
      <p:ext uri="{BB962C8B-B14F-4D97-AF65-F5344CB8AC3E}">
        <p14:creationId xmlns:p14="http://schemas.microsoft.com/office/powerpoint/2010/main" val="793894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25</a:t>
            </a:fld>
            <a:endParaRPr lang="en-US"/>
          </a:p>
        </p:txBody>
      </p:sp>
    </p:spTree>
    <p:extLst>
      <p:ext uri="{BB962C8B-B14F-4D97-AF65-F5344CB8AC3E}">
        <p14:creationId xmlns:p14="http://schemas.microsoft.com/office/powerpoint/2010/main" val="3802788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POH procedures are less detailed. The checklists reflect changes to procedures developed over the years and more closely resemble the procedures for the later 206G models.  No Emergency Procedures checklist is currently listed in O.R.M.S., so use the one in the aircraft.</a:t>
            </a:r>
          </a:p>
        </p:txBody>
      </p:sp>
      <p:sp>
        <p:nvSpPr>
          <p:cNvPr id="4" name="Slide Number Placeholder 3"/>
          <p:cNvSpPr>
            <a:spLocks noGrp="1"/>
          </p:cNvSpPr>
          <p:nvPr>
            <p:ph type="sldNum" sz="quarter" idx="10"/>
          </p:nvPr>
        </p:nvSpPr>
        <p:spPr/>
        <p:txBody>
          <a:bodyPr/>
          <a:lstStyle/>
          <a:p>
            <a:fld id="{4A76E628-7CE5-4EFD-8EB3-B5CC31F33B5B}" type="slidenum">
              <a:rPr lang="en-US" smtClean="0"/>
              <a:t>26</a:t>
            </a:fld>
            <a:endParaRPr lang="en-US"/>
          </a:p>
        </p:txBody>
      </p:sp>
    </p:spTree>
    <p:extLst>
      <p:ext uri="{BB962C8B-B14F-4D97-AF65-F5344CB8AC3E}">
        <p14:creationId xmlns:p14="http://schemas.microsoft.com/office/powerpoint/2010/main" val="989191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27</a:t>
            </a:fld>
            <a:endParaRPr lang="en-US"/>
          </a:p>
        </p:txBody>
      </p:sp>
    </p:spTree>
    <p:extLst>
      <p:ext uri="{BB962C8B-B14F-4D97-AF65-F5344CB8AC3E}">
        <p14:creationId xmlns:p14="http://schemas.microsoft.com/office/powerpoint/2010/main" val="210390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28</a:t>
            </a:fld>
            <a:endParaRPr lang="en-US"/>
          </a:p>
        </p:txBody>
      </p:sp>
    </p:spTree>
    <p:extLst>
      <p:ext uri="{BB962C8B-B14F-4D97-AF65-F5344CB8AC3E}">
        <p14:creationId xmlns:p14="http://schemas.microsoft.com/office/powerpoint/2010/main" val="139123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Flap a/s limitations specific to flap deployment</a:t>
            </a:r>
          </a:p>
          <a:p>
            <a:pPr lvl="2"/>
            <a:r>
              <a:rPr lang="en-US" sz="1200" kern="1200" dirty="0">
                <a:solidFill>
                  <a:schemeClr val="tx1"/>
                </a:solidFill>
                <a:effectLst/>
                <a:latin typeface="+mn-lt"/>
                <a:ea typeface="+mn-ea"/>
                <a:cs typeface="+mn-cs"/>
              </a:rPr>
              <a:t>Maneuvering speed – awareness for the weight range we generally operate at with only 2 persons, fuel, and CAP equipment in plane</a:t>
            </a:r>
          </a:p>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7</a:t>
            </a:fld>
            <a:endParaRPr lang="en-US"/>
          </a:p>
        </p:txBody>
      </p:sp>
    </p:spTree>
    <p:extLst>
      <p:ext uri="{BB962C8B-B14F-4D97-AF65-F5344CB8AC3E}">
        <p14:creationId xmlns:p14="http://schemas.microsoft.com/office/powerpoint/2010/main" val="3942137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 fill to full fuel</a:t>
            </a:r>
          </a:p>
          <a:p>
            <a:r>
              <a:rPr lang="en-US" dirty="0"/>
              <a:t>Tendency to have a forward CG with only two passengers – increases as fuel is used</a:t>
            </a:r>
          </a:p>
          <a:p>
            <a:r>
              <a:rPr lang="en-US" dirty="0"/>
              <a:t>More difficult to flare on landing</a:t>
            </a:r>
          </a:p>
        </p:txBody>
      </p:sp>
      <p:sp>
        <p:nvSpPr>
          <p:cNvPr id="4" name="Slide Number Placeholder 3"/>
          <p:cNvSpPr>
            <a:spLocks noGrp="1"/>
          </p:cNvSpPr>
          <p:nvPr>
            <p:ph type="sldNum" sz="quarter" idx="10"/>
          </p:nvPr>
        </p:nvSpPr>
        <p:spPr/>
        <p:txBody>
          <a:bodyPr/>
          <a:lstStyle/>
          <a:p>
            <a:fld id="{4A76E628-7CE5-4EFD-8EB3-B5CC31F33B5B}" type="slidenum">
              <a:rPr lang="en-US" smtClean="0"/>
              <a:t>8</a:t>
            </a:fld>
            <a:endParaRPr lang="en-US"/>
          </a:p>
        </p:txBody>
      </p:sp>
    </p:spTree>
    <p:extLst>
      <p:ext uri="{BB962C8B-B14F-4D97-AF65-F5344CB8AC3E}">
        <p14:creationId xmlns:p14="http://schemas.microsoft.com/office/powerpoint/2010/main" val="568743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9</a:t>
            </a:fld>
            <a:endParaRPr lang="en-US"/>
          </a:p>
        </p:txBody>
      </p:sp>
    </p:spTree>
    <p:extLst>
      <p:ext uri="{BB962C8B-B14F-4D97-AF65-F5344CB8AC3E}">
        <p14:creationId xmlns:p14="http://schemas.microsoft.com/office/powerpoint/2010/main" val="198338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10</a:t>
            </a:fld>
            <a:endParaRPr lang="en-US"/>
          </a:p>
        </p:txBody>
      </p:sp>
    </p:spTree>
    <p:extLst>
      <p:ext uri="{BB962C8B-B14F-4D97-AF65-F5344CB8AC3E}">
        <p14:creationId xmlns:p14="http://schemas.microsoft.com/office/powerpoint/2010/main" val="43450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11</a:t>
            </a:fld>
            <a:endParaRPr lang="en-US"/>
          </a:p>
        </p:txBody>
      </p:sp>
    </p:spTree>
    <p:extLst>
      <p:ext uri="{BB962C8B-B14F-4D97-AF65-F5344CB8AC3E}">
        <p14:creationId xmlns:p14="http://schemas.microsoft.com/office/powerpoint/2010/main" val="3149148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12</a:t>
            </a:fld>
            <a:endParaRPr lang="en-US"/>
          </a:p>
        </p:txBody>
      </p:sp>
    </p:spTree>
    <p:extLst>
      <p:ext uri="{BB962C8B-B14F-4D97-AF65-F5344CB8AC3E}">
        <p14:creationId xmlns:p14="http://schemas.microsoft.com/office/powerpoint/2010/main" val="3330227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6E628-7CE5-4EFD-8EB3-B5CC31F33B5B}" type="slidenum">
              <a:rPr lang="en-US" smtClean="0"/>
              <a:t>13</a:t>
            </a:fld>
            <a:endParaRPr lang="en-US"/>
          </a:p>
        </p:txBody>
      </p:sp>
    </p:spTree>
    <p:extLst>
      <p:ext uri="{BB962C8B-B14F-4D97-AF65-F5344CB8AC3E}">
        <p14:creationId xmlns:p14="http://schemas.microsoft.com/office/powerpoint/2010/main" val="1161355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1837268" y="1304925"/>
            <a:ext cx="9541933" cy="685800"/>
          </a:xfrm>
        </p:spPr>
        <p:txBody>
          <a:bodyPr/>
          <a:lstStyle>
            <a:lvl1pPr>
              <a:defRPr sz="3600">
                <a:solidFill>
                  <a:schemeClr val="bg2"/>
                </a:solidFill>
              </a:defRPr>
            </a:lvl1pPr>
          </a:lstStyle>
          <a:p>
            <a:endParaRPr lang="en-US" dirty="0"/>
          </a:p>
        </p:txBody>
      </p:sp>
      <p:sp>
        <p:nvSpPr>
          <p:cNvPr id="76803" name="Rectangle 3"/>
          <p:cNvSpPr>
            <a:spLocks noGrp="1" noChangeArrowheads="1"/>
          </p:cNvSpPr>
          <p:nvPr>
            <p:ph type="subTitle" idx="1"/>
          </p:nvPr>
        </p:nvSpPr>
        <p:spPr>
          <a:xfrm>
            <a:off x="6096000" y="4876800"/>
            <a:ext cx="5791200" cy="1524000"/>
          </a:xfrm>
        </p:spPr>
        <p:txBody>
          <a:bodyPr/>
          <a:lstStyle>
            <a:lvl1pPr marL="0" indent="0">
              <a:buFont typeface="Wingdings" pitchFamily="2" charset="2"/>
              <a:buNone/>
              <a:defRPr>
                <a:solidFill>
                  <a:srgbClr val="DB540D"/>
                </a:solidFill>
                <a:effectLst>
                  <a:outerShdw blurRad="38100" dist="38100" dir="2700000" algn="tl">
                    <a:srgbClr val="C0C0C0"/>
                  </a:outerShdw>
                </a:effectLst>
              </a:defRPr>
            </a:lvl1pPr>
          </a:lstStyle>
          <a:p>
            <a:r>
              <a:rPr lang="en-US"/>
              <a:t>Click to edit personal info</a:t>
            </a:r>
          </a:p>
        </p:txBody>
      </p:sp>
    </p:spTree>
    <p:extLst>
      <p:ext uri="{BB962C8B-B14F-4D97-AF65-F5344CB8AC3E}">
        <p14:creationId xmlns:p14="http://schemas.microsoft.com/office/powerpoint/2010/main" val="4052433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CAP Prop Logo no text.eps"/>
          <p:cNvPicPr>
            <a:picLocks noChangeAspect="1"/>
          </p:cNvPicPr>
          <p:nvPr userDrawn="1"/>
        </p:nvPicPr>
        <p:blipFill>
          <a:blip r:embed="rId2" cstate="print"/>
          <a:srcRect/>
          <a:stretch>
            <a:fillRect/>
          </a:stretch>
        </p:blipFill>
        <p:spPr bwMode="auto">
          <a:xfrm>
            <a:off x="203200" y="76203"/>
            <a:ext cx="1524000" cy="1000125"/>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627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CAP Prop Logo no text.eps"/>
          <p:cNvPicPr>
            <a:picLocks noChangeAspect="1"/>
          </p:cNvPicPr>
          <p:nvPr userDrawn="1"/>
        </p:nvPicPr>
        <p:blipFill>
          <a:blip r:embed="rId2" cstate="print"/>
          <a:srcRect/>
          <a:stretch>
            <a:fillRect/>
          </a:stretch>
        </p:blipFill>
        <p:spPr bwMode="auto">
          <a:xfrm>
            <a:off x="203200" y="76203"/>
            <a:ext cx="1524000" cy="1000125"/>
          </a:xfrm>
          <a:prstGeom prst="rect">
            <a:avLst/>
          </a:prstGeom>
          <a:noFill/>
          <a:ln w="9525">
            <a:noFill/>
            <a:miter lim="800000"/>
            <a:headEnd/>
            <a:tailEnd/>
          </a:ln>
        </p:spPr>
      </p:pic>
      <p:sp>
        <p:nvSpPr>
          <p:cNvPr id="2" name="Vertical Title 1"/>
          <p:cNvSpPr>
            <a:spLocks noGrp="1"/>
          </p:cNvSpPr>
          <p:nvPr>
            <p:ph type="title" orient="vert"/>
          </p:nvPr>
        </p:nvSpPr>
        <p:spPr>
          <a:xfrm>
            <a:off x="8890000" y="609600"/>
            <a:ext cx="26924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609600"/>
            <a:ext cx="7874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3"/>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6172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3961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96"/>
            <a:ext cx="4978400" cy="911604"/>
          </a:xfrm>
        </p:spPr>
        <p:txBody>
          <a:bodyPr>
            <a:noAutofit/>
          </a:bodyPr>
          <a:lstStyle>
            <a:lvl1pPr>
              <a:defRPr sz="2800"/>
            </a:lvl1pPr>
          </a:lstStyle>
          <a:p>
            <a:r>
              <a:rPr lang="en-US"/>
              <a:t>Click to edit Master title style</a:t>
            </a:r>
            <a:endParaRPr lang="en-US" dirty="0"/>
          </a:p>
        </p:txBody>
      </p:sp>
      <p:sp>
        <p:nvSpPr>
          <p:cNvPr id="4" name="Date Placeholder 3"/>
          <p:cNvSpPr>
            <a:spLocks noGrp="1"/>
          </p:cNvSpPr>
          <p:nvPr>
            <p:ph type="dt" sz="half" idx="10"/>
          </p:nvPr>
        </p:nvSpPr>
        <p:spPr>
          <a:xfrm>
            <a:off x="0" y="6705600"/>
            <a:ext cx="2844800" cy="152400"/>
          </a:xfrm>
          <a:prstGeom prst="rect">
            <a:avLst/>
          </a:prstGeom>
        </p:spPr>
        <p:txBody>
          <a:bodyPr/>
          <a:lstStyle/>
          <a:p>
            <a:fld id="{9011B976-DD50-46E1-9B18-E2CE62F12CEA}" type="datetime5">
              <a:rPr lang="en-US" smtClean="0"/>
              <a:t>18-Jan-21</a:t>
            </a:fld>
            <a:endParaRPr lang="en-US" dirty="0"/>
          </a:p>
        </p:txBody>
      </p:sp>
      <p:sp>
        <p:nvSpPr>
          <p:cNvPr id="5" name="Footer Placeholder 4"/>
          <p:cNvSpPr>
            <a:spLocks noGrp="1"/>
          </p:cNvSpPr>
          <p:nvPr>
            <p:ph type="ftr" sz="quarter" idx="11"/>
          </p:nvPr>
        </p:nvSpPr>
        <p:spPr>
          <a:xfrm>
            <a:off x="4165600" y="6705600"/>
            <a:ext cx="3860800" cy="152400"/>
          </a:xfrm>
          <a:prstGeom prst="rect">
            <a:avLst/>
          </a:prstGeom>
        </p:spPr>
        <p:txBody>
          <a:bodyPr/>
          <a:lstStyle/>
          <a:p>
            <a:r>
              <a:rPr lang="en-US" dirty="0"/>
              <a:t>CITIZENS SERVING COMMUNITIES</a:t>
            </a:r>
          </a:p>
        </p:txBody>
      </p:sp>
      <p:sp>
        <p:nvSpPr>
          <p:cNvPr id="6" name="Slide Number Placeholder 5"/>
          <p:cNvSpPr>
            <a:spLocks noGrp="1"/>
          </p:cNvSpPr>
          <p:nvPr>
            <p:ph type="sldNum" sz="quarter" idx="12"/>
          </p:nvPr>
        </p:nvSpPr>
        <p:spPr>
          <a:xfrm>
            <a:off x="9347200" y="6705600"/>
            <a:ext cx="2844800" cy="152400"/>
          </a:xfrm>
          <a:prstGeom prst="rect">
            <a:avLst/>
          </a:prstGeom>
        </p:spPr>
        <p:txBody>
          <a:bodyPr/>
          <a:lstStyle/>
          <a:p>
            <a:fld id="{6CE2C030-DB24-4340-A165-F5111C596649}" type="slidenum">
              <a:rPr lang="en-US" smtClean="0"/>
              <a:pPr/>
              <a:t>‹#›</a:t>
            </a:fld>
            <a:endParaRPr lang="en-US" dirty="0"/>
          </a:p>
        </p:txBody>
      </p:sp>
      <p:sp>
        <p:nvSpPr>
          <p:cNvPr id="7" name="Rectangle 6"/>
          <p:cNvSpPr/>
          <p:nvPr/>
        </p:nvSpPr>
        <p:spPr bwMode="invGray">
          <a:xfrm>
            <a:off x="0" y="914400"/>
            <a:ext cx="12192000" cy="45720"/>
          </a:xfrm>
          <a:prstGeom prst="rect">
            <a:avLst/>
          </a:prstGeom>
          <a:solidFill>
            <a:schemeClr val="tx1"/>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Text Placeholder 11"/>
          <p:cNvSpPr>
            <a:spLocks noGrp="1"/>
          </p:cNvSpPr>
          <p:nvPr>
            <p:ph type="body" sz="quarter" idx="13"/>
          </p:nvPr>
        </p:nvSpPr>
        <p:spPr>
          <a:xfrm>
            <a:off x="6096000" y="0"/>
            <a:ext cx="4876800" cy="9144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2800" y="1"/>
            <a:ext cx="1219200" cy="914400"/>
          </a:xfrm>
          <a:prstGeom prst="rect">
            <a:avLst/>
          </a:prstGeom>
        </p:spPr>
      </p:pic>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83"/>
            <a:ext cx="1117600" cy="880110"/>
          </a:xfrm>
          <a:prstGeom prst="rect">
            <a:avLst/>
          </a:prstGeom>
        </p:spPr>
      </p:pic>
      <p:sp>
        <p:nvSpPr>
          <p:cNvPr id="22" name="Content Placeholder 21"/>
          <p:cNvSpPr>
            <a:spLocks noGrp="1"/>
          </p:cNvSpPr>
          <p:nvPr>
            <p:ph sz="quarter" idx="15"/>
          </p:nvPr>
        </p:nvSpPr>
        <p:spPr>
          <a:xfrm>
            <a:off x="0" y="936626"/>
            <a:ext cx="12192000" cy="576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274934"/>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96"/>
            <a:ext cx="4978400" cy="911604"/>
          </a:xfrm>
        </p:spPr>
        <p:txBody>
          <a:bodyPr>
            <a:noAutofit/>
          </a:bodyPr>
          <a:lstStyle>
            <a:lvl1pPr>
              <a:defRPr sz="2800"/>
            </a:lvl1pPr>
          </a:lstStyle>
          <a:p>
            <a:r>
              <a:rPr lang="en-US"/>
              <a:t>Click to edit Master title style</a:t>
            </a:r>
            <a:endParaRPr lang="en-US" dirty="0"/>
          </a:p>
        </p:txBody>
      </p:sp>
      <p:sp>
        <p:nvSpPr>
          <p:cNvPr id="4" name="Date Placeholder 3"/>
          <p:cNvSpPr>
            <a:spLocks noGrp="1"/>
          </p:cNvSpPr>
          <p:nvPr>
            <p:ph type="dt" sz="half" idx="10"/>
          </p:nvPr>
        </p:nvSpPr>
        <p:spPr>
          <a:xfrm>
            <a:off x="0" y="6705600"/>
            <a:ext cx="2844800" cy="152400"/>
          </a:xfrm>
          <a:prstGeom prst="rect">
            <a:avLst/>
          </a:prstGeom>
        </p:spPr>
        <p:txBody>
          <a:bodyPr/>
          <a:lstStyle/>
          <a:p>
            <a:fld id="{9011B976-DD50-46E1-9B18-E2CE62F12CEA}" type="datetime5">
              <a:rPr lang="en-US" smtClean="0"/>
              <a:t>18-Jan-21</a:t>
            </a:fld>
            <a:endParaRPr lang="en-US" dirty="0"/>
          </a:p>
        </p:txBody>
      </p:sp>
      <p:sp>
        <p:nvSpPr>
          <p:cNvPr id="5" name="Footer Placeholder 4"/>
          <p:cNvSpPr>
            <a:spLocks noGrp="1"/>
          </p:cNvSpPr>
          <p:nvPr>
            <p:ph type="ftr" sz="quarter" idx="11"/>
          </p:nvPr>
        </p:nvSpPr>
        <p:spPr>
          <a:xfrm>
            <a:off x="4165600" y="6705600"/>
            <a:ext cx="3860800" cy="152400"/>
          </a:xfrm>
          <a:prstGeom prst="rect">
            <a:avLst/>
          </a:prstGeom>
        </p:spPr>
        <p:txBody>
          <a:bodyPr/>
          <a:lstStyle/>
          <a:p>
            <a:r>
              <a:rPr lang="en-US" dirty="0"/>
              <a:t>CITIZENS SERVING COMMUNITIES</a:t>
            </a:r>
          </a:p>
        </p:txBody>
      </p:sp>
      <p:sp>
        <p:nvSpPr>
          <p:cNvPr id="6" name="Slide Number Placeholder 5"/>
          <p:cNvSpPr>
            <a:spLocks noGrp="1"/>
          </p:cNvSpPr>
          <p:nvPr>
            <p:ph type="sldNum" sz="quarter" idx="12"/>
          </p:nvPr>
        </p:nvSpPr>
        <p:spPr>
          <a:xfrm>
            <a:off x="9347200" y="6705600"/>
            <a:ext cx="2844800" cy="152400"/>
          </a:xfrm>
          <a:prstGeom prst="rect">
            <a:avLst/>
          </a:prstGeom>
        </p:spPr>
        <p:txBody>
          <a:bodyPr/>
          <a:lstStyle/>
          <a:p>
            <a:fld id="{6CE2C030-DB24-4340-A165-F5111C596649}" type="slidenum">
              <a:rPr lang="en-US" smtClean="0"/>
              <a:pPr/>
              <a:t>‹#›</a:t>
            </a:fld>
            <a:endParaRPr lang="en-US" dirty="0"/>
          </a:p>
        </p:txBody>
      </p:sp>
      <p:sp>
        <p:nvSpPr>
          <p:cNvPr id="7" name="Rectangle 6"/>
          <p:cNvSpPr/>
          <p:nvPr/>
        </p:nvSpPr>
        <p:spPr bwMode="invGray">
          <a:xfrm>
            <a:off x="0" y="914400"/>
            <a:ext cx="12192000" cy="45720"/>
          </a:xfrm>
          <a:prstGeom prst="rect">
            <a:avLst/>
          </a:prstGeom>
          <a:solidFill>
            <a:schemeClr val="tx1"/>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Text Placeholder 11"/>
          <p:cNvSpPr>
            <a:spLocks noGrp="1"/>
          </p:cNvSpPr>
          <p:nvPr>
            <p:ph type="body" sz="quarter" idx="13"/>
          </p:nvPr>
        </p:nvSpPr>
        <p:spPr>
          <a:xfrm>
            <a:off x="6096000" y="0"/>
            <a:ext cx="4876800" cy="9144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2800" y="1"/>
            <a:ext cx="1219200" cy="914400"/>
          </a:xfrm>
          <a:prstGeom prst="rect">
            <a:avLst/>
          </a:prstGeom>
        </p:spPr>
      </p:pic>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83"/>
            <a:ext cx="1117600" cy="880110"/>
          </a:xfrm>
          <a:prstGeom prst="rect">
            <a:avLst/>
          </a:prstGeom>
        </p:spPr>
      </p:pic>
      <p:sp>
        <p:nvSpPr>
          <p:cNvPr id="22" name="Content Placeholder 21"/>
          <p:cNvSpPr>
            <a:spLocks noGrp="1"/>
          </p:cNvSpPr>
          <p:nvPr>
            <p:ph sz="quarter" idx="15"/>
          </p:nvPr>
        </p:nvSpPr>
        <p:spPr>
          <a:xfrm>
            <a:off x="0" y="936626"/>
            <a:ext cx="12192000" cy="576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662788"/>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96"/>
            <a:ext cx="4978400" cy="911604"/>
          </a:xfrm>
        </p:spPr>
        <p:txBody>
          <a:bodyPr>
            <a:noAutofit/>
          </a:bodyPr>
          <a:lstStyle>
            <a:lvl1pPr>
              <a:defRPr sz="2800"/>
            </a:lvl1pPr>
          </a:lstStyle>
          <a:p>
            <a:r>
              <a:rPr lang="en-US"/>
              <a:t>Click to edit Master title style</a:t>
            </a:r>
            <a:endParaRPr lang="en-US" dirty="0"/>
          </a:p>
        </p:txBody>
      </p:sp>
      <p:sp>
        <p:nvSpPr>
          <p:cNvPr id="4" name="Date Placeholder 3"/>
          <p:cNvSpPr>
            <a:spLocks noGrp="1"/>
          </p:cNvSpPr>
          <p:nvPr>
            <p:ph type="dt" sz="half" idx="10"/>
          </p:nvPr>
        </p:nvSpPr>
        <p:spPr>
          <a:xfrm>
            <a:off x="0" y="6705600"/>
            <a:ext cx="2844800" cy="152400"/>
          </a:xfrm>
          <a:prstGeom prst="rect">
            <a:avLst/>
          </a:prstGeom>
        </p:spPr>
        <p:txBody>
          <a:bodyPr/>
          <a:lstStyle/>
          <a:p>
            <a:fld id="{9011B976-DD50-46E1-9B18-E2CE62F12CEA}" type="datetime5">
              <a:rPr lang="en-US" smtClean="0"/>
              <a:t>18-Jan-21</a:t>
            </a:fld>
            <a:endParaRPr lang="en-US" dirty="0"/>
          </a:p>
        </p:txBody>
      </p:sp>
      <p:sp>
        <p:nvSpPr>
          <p:cNvPr id="5" name="Footer Placeholder 4"/>
          <p:cNvSpPr>
            <a:spLocks noGrp="1"/>
          </p:cNvSpPr>
          <p:nvPr>
            <p:ph type="ftr" sz="quarter" idx="11"/>
          </p:nvPr>
        </p:nvSpPr>
        <p:spPr>
          <a:xfrm>
            <a:off x="4165600" y="6705600"/>
            <a:ext cx="3860800" cy="152400"/>
          </a:xfrm>
          <a:prstGeom prst="rect">
            <a:avLst/>
          </a:prstGeom>
        </p:spPr>
        <p:txBody>
          <a:bodyPr/>
          <a:lstStyle/>
          <a:p>
            <a:r>
              <a:rPr lang="en-US" dirty="0"/>
              <a:t>CITIZENS SERVING COMMUNITIES</a:t>
            </a:r>
          </a:p>
        </p:txBody>
      </p:sp>
      <p:sp>
        <p:nvSpPr>
          <p:cNvPr id="6" name="Slide Number Placeholder 5"/>
          <p:cNvSpPr>
            <a:spLocks noGrp="1"/>
          </p:cNvSpPr>
          <p:nvPr>
            <p:ph type="sldNum" sz="quarter" idx="12"/>
          </p:nvPr>
        </p:nvSpPr>
        <p:spPr>
          <a:xfrm>
            <a:off x="9347200" y="6705600"/>
            <a:ext cx="2844800" cy="152400"/>
          </a:xfrm>
          <a:prstGeom prst="rect">
            <a:avLst/>
          </a:prstGeom>
        </p:spPr>
        <p:txBody>
          <a:bodyPr/>
          <a:lstStyle/>
          <a:p>
            <a:fld id="{6CE2C030-DB24-4340-A165-F5111C596649}" type="slidenum">
              <a:rPr lang="en-US" smtClean="0"/>
              <a:pPr/>
              <a:t>‹#›</a:t>
            </a:fld>
            <a:endParaRPr lang="en-US" dirty="0"/>
          </a:p>
        </p:txBody>
      </p:sp>
      <p:sp>
        <p:nvSpPr>
          <p:cNvPr id="7" name="Rectangle 6"/>
          <p:cNvSpPr/>
          <p:nvPr/>
        </p:nvSpPr>
        <p:spPr bwMode="invGray">
          <a:xfrm>
            <a:off x="0" y="914400"/>
            <a:ext cx="12192000" cy="45720"/>
          </a:xfrm>
          <a:prstGeom prst="rect">
            <a:avLst/>
          </a:prstGeom>
          <a:solidFill>
            <a:schemeClr val="tx1"/>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Text Placeholder 11"/>
          <p:cNvSpPr>
            <a:spLocks noGrp="1"/>
          </p:cNvSpPr>
          <p:nvPr>
            <p:ph type="body" sz="quarter" idx="13"/>
          </p:nvPr>
        </p:nvSpPr>
        <p:spPr>
          <a:xfrm>
            <a:off x="6096000" y="0"/>
            <a:ext cx="4876800" cy="9144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2800" y="1"/>
            <a:ext cx="1219200" cy="914400"/>
          </a:xfrm>
          <a:prstGeom prst="rect">
            <a:avLst/>
          </a:prstGeom>
        </p:spPr>
      </p:pic>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83"/>
            <a:ext cx="1117600" cy="880110"/>
          </a:xfrm>
          <a:prstGeom prst="rect">
            <a:avLst/>
          </a:prstGeom>
        </p:spPr>
      </p:pic>
      <p:sp>
        <p:nvSpPr>
          <p:cNvPr id="22" name="Content Placeholder 21"/>
          <p:cNvSpPr>
            <a:spLocks noGrp="1"/>
          </p:cNvSpPr>
          <p:nvPr>
            <p:ph sz="quarter" idx="15"/>
          </p:nvPr>
        </p:nvSpPr>
        <p:spPr>
          <a:xfrm>
            <a:off x="0" y="936626"/>
            <a:ext cx="12192000" cy="576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880805"/>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96"/>
            <a:ext cx="4978400" cy="911604"/>
          </a:xfrm>
        </p:spPr>
        <p:txBody>
          <a:bodyPr>
            <a:noAutofit/>
          </a:bodyPr>
          <a:lstStyle>
            <a:lvl1pPr>
              <a:defRPr sz="2800"/>
            </a:lvl1pPr>
          </a:lstStyle>
          <a:p>
            <a:r>
              <a:rPr lang="en-US"/>
              <a:t>Click to edit Master title style</a:t>
            </a:r>
            <a:endParaRPr lang="en-US" dirty="0"/>
          </a:p>
        </p:txBody>
      </p:sp>
      <p:sp>
        <p:nvSpPr>
          <p:cNvPr id="4" name="Date Placeholder 3"/>
          <p:cNvSpPr>
            <a:spLocks noGrp="1"/>
          </p:cNvSpPr>
          <p:nvPr>
            <p:ph type="dt" sz="half" idx="10"/>
          </p:nvPr>
        </p:nvSpPr>
        <p:spPr>
          <a:xfrm>
            <a:off x="0" y="6705600"/>
            <a:ext cx="2844800" cy="152400"/>
          </a:xfrm>
          <a:prstGeom prst="rect">
            <a:avLst/>
          </a:prstGeom>
        </p:spPr>
        <p:txBody>
          <a:bodyPr/>
          <a:lstStyle/>
          <a:p>
            <a:fld id="{9011B976-DD50-46E1-9B18-E2CE62F12CEA}" type="datetime5">
              <a:rPr lang="en-US" smtClean="0"/>
              <a:t>18-Jan-21</a:t>
            </a:fld>
            <a:endParaRPr lang="en-US" dirty="0"/>
          </a:p>
        </p:txBody>
      </p:sp>
      <p:sp>
        <p:nvSpPr>
          <p:cNvPr id="5" name="Footer Placeholder 4"/>
          <p:cNvSpPr>
            <a:spLocks noGrp="1"/>
          </p:cNvSpPr>
          <p:nvPr>
            <p:ph type="ftr" sz="quarter" idx="11"/>
          </p:nvPr>
        </p:nvSpPr>
        <p:spPr>
          <a:xfrm>
            <a:off x="4165600" y="6705600"/>
            <a:ext cx="3860800" cy="152400"/>
          </a:xfrm>
          <a:prstGeom prst="rect">
            <a:avLst/>
          </a:prstGeom>
        </p:spPr>
        <p:txBody>
          <a:bodyPr/>
          <a:lstStyle/>
          <a:p>
            <a:r>
              <a:rPr lang="en-US" dirty="0"/>
              <a:t>CITIZENS SERVING COMMUNITIES</a:t>
            </a:r>
          </a:p>
        </p:txBody>
      </p:sp>
      <p:sp>
        <p:nvSpPr>
          <p:cNvPr id="6" name="Slide Number Placeholder 5"/>
          <p:cNvSpPr>
            <a:spLocks noGrp="1"/>
          </p:cNvSpPr>
          <p:nvPr>
            <p:ph type="sldNum" sz="quarter" idx="12"/>
          </p:nvPr>
        </p:nvSpPr>
        <p:spPr>
          <a:xfrm>
            <a:off x="9347200" y="6705600"/>
            <a:ext cx="2844800" cy="152400"/>
          </a:xfrm>
          <a:prstGeom prst="rect">
            <a:avLst/>
          </a:prstGeom>
        </p:spPr>
        <p:txBody>
          <a:bodyPr/>
          <a:lstStyle/>
          <a:p>
            <a:fld id="{6CE2C030-DB24-4340-A165-F5111C596649}" type="slidenum">
              <a:rPr lang="en-US" smtClean="0"/>
              <a:pPr/>
              <a:t>‹#›</a:t>
            </a:fld>
            <a:endParaRPr lang="en-US" dirty="0"/>
          </a:p>
        </p:txBody>
      </p:sp>
      <p:sp>
        <p:nvSpPr>
          <p:cNvPr id="7" name="Rectangle 6"/>
          <p:cNvSpPr/>
          <p:nvPr/>
        </p:nvSpPr>
        <p:spPr bwMode="invGray">
          <a:xfrm>
            <a:off x="0" y="914400"/>
            <a:ext cx="12192000" cy="45720"/>
          </a:xfrm>
          <a:prstGeom prst="rect">
            <a:avLst/>
          </a:prstGeom>
          <a:solidFill>
            <a:schemeClr val="tx1"/>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Text Placeholder 11"/>
          <p:cNvSpPr>
            <a:spLocks noGrp="1"/>
          </p:cNvSpPr>
          <p:nvPr>
            <p:ph type="body" sz="quarter" idx="13"/>
          </p:nvPr>
        </p:nvSpPr>
        <p:spPr>
          <a:xfrm>
            <a:off x="6096000" y="0"/>
            <a:ext cx="4876800" cy="9144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2800" y="1"/>
            <a:ext cx="1219200" cy="914400"/>
          </a:xfrm>
          <a:prstGeom prst="rect">
            <a:avLst/>
          </a:prstGeom>
        </p:spPr>
      </p:pic>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83"/>
            <a:ext cx="1117600" cy="880110"/>
          </a:xfrm>
          <a:prstGeom prst="rect">
            <a:avLst/>
          </a:prstGeom>
        </p:spPr>
      </p:pic>
      <p:sp>
        <p:nvSpPr>
          <p:cNvPr id="22" name="Content Placeholder 21"/>
          <p:cNvSpPr>
            <a:spLocks noGrp="1"/>
          </p:cNvSpPr>
          <p:nvPr>
            <p:ph sz="quarter" idx="15"/>
          </p:nvPr>
        </p:nvSpPr>
        <p:spPr>
          <a:xfrm>
            <a:off x="0" y="936626"/>
            <a:ext cx="12192000" cy="576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506482"/>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96"/>
            <a:ext cx="4978400" cy="911604"/>
          </a:xfrm>
        </p:spPr>
        <p:txBody>
          <a:bodyPr>
            <a:noAutofit/>
          </a:bodyPr>
          <a:lstStyle>
            <a:lvl1pPr>
              <a:defRPr sz="2800"/>
            </a:lvl1pPr>
          </a:lstStyle>
          <a:p>
            <a:r>
              <a:rPr lang="en-US"/>
              <a:t>Click to edit Master title style</a:t>
            </a:r>
            <a:endParaRPr lang="en-US" dirty="0"/>
          </a:p>
        </p:txBody>
      </p:sp>
      <p:sp>
        <p:nvSpPr>
          <p:cNvPr id="4" name="Date Placeholder 3"/>
          <p:cNvSpPr>
            <a:spLocks noGrp="1"/>
          </p:cNvSpPr>
          <p:nvPr>
            <p:ph type="dt" sz="half" idx="10"/>
          </p:nvPr>
        </p:nvSpPr>
        <p:spPr>
          <a:xfrm>
            <a:off x="0" y="6705600"/>
            <a:ext cx="2844800" cy="152400"/>
          </a:xfrm>
          <a:prstGeom prst="rect">
            <a:avLst/>
          </a:prstGeom>
        </p:spPr>
        <p:txBody>
          <a:bodyPr/>
          <a:lstStyle/>
          <a:p>
            <a:fld id="{9011B976-DD50-46E1-9B18-E2CE62F12CEA}" type="datetime5">
              <a:rPr lang="en-US" smtClean="0"/>
              <a:t>18-Jan-21</a:t>
            </a:fld>
            <a:endParaRPr lang="en-US" dirty="0"/>
          </a:p>
        </p:txBody>
      </p:sp>
      <p:sp>
        <p:nvSpPr>
          <p:cNvPr id="5" name="Footer Placeholder 4"/>
          <p:cNvSpPr>
            <a:spLocks noGrp="1"/>
          </p:cNvSpPr>
          <p:nvPr>
            <p:ph type="ftr" sz="quarter" idx="11"/>
          </p:nvPr>
        </p:nvSpPr>
        <p:spPr>
          <a:xfrm>
            <a:off x="4165600" y="6705600"/>
            <a:ext cx="3860800" cy="152400"/>
          </a:xfrm>
          <a:prstGeom prst="rect">
            <a:avLst/>
          </a:prstGeom>
        </p:spPr>
        <p:txBody>
          <a:bodyPr/>
          <a:lstStyle/>
          <a:p>
            <a:r>
              <a:rPr lang="en-US" dirty="0"/>
              <a:t>CITIZENS SERVING COMMUNITIES</a:t>
            </a:r>
          </a:p>
        </p:txBody>
      </p:sp>
      <p:sp>
        <p:nvSpPr>
          <p:cNvPr id="6" name="Slide Number Placeholder 5"/>
          <p:cNvSpPr>
            <a:spLocks noGrp="1"/>
          </p:cNvSpPr>
          <p:nvPr>
            <p:ph type="sldNum" sz="quarter" idx="12"/>
          </p:nvPr>
        </p:nvSpPr>
        <p:spPr>
          <a:xfrm>
            <a:off x="9347200" y="6705600"/>
            <a:ext cx="2844800" cy="152400"/>
          </a:xfrm>
          <a:prstGeom prst="rect">
            <a:avLst/>
          </a:prstGeom>
        </p:spPr>
        <p:txBody>
          <a:bodyPr/>
          <a:lstStyle/>
          <a:p>
            <a:fld id="{6CE2C030-DB24-4340-A165-F5111C596649}" type="slidenum">
              <a:rPr lang="en-US" smtClean="0"/>
              <a:pPr/>
              <a:t>‹#›</a:t>
            </a:fld>
            <a:endParaRPr lang="en-US" dirty="0"/>
          </a:p>
        </p:txBody>
      </p:sp>
      <p:sp>
        <p:nvSpPr>
          <p:cNvPr id="7" name="Rectangle 6"/>
          <p:cNvSpPr/>
          <p:nvPr/>
        </p:nvSpPr>
        <p:spPr bwMode="invGray">
          <a:xfrm>
            <a:off x="0" y="914400"/>
            <a:ext cx="12192000" cy="45720"/>
          </a:xfrm>
          <a:prstGeom prst="rect">
            <a:avLst/>
          </a:prstGeom>
          <a:solidFill>
            <a:schemeClr val="tx1"/>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Text Placeholder 11"/>
          <p:cNvSpPr>
            <a:spLocks noGrp="1"/>
          </p:cNvSpPr>
          <p:nvPr>
            <p:ph type="body" sz="quarter" idx="13"/>
          </p:nvPr>
        </p:nvSpPr>
        <p:spPr>
          <a:xfrm>
            <a:off x="6096000" y="0"/>
            <a:ext cx="4876800" cy="914400"/>
          </a:xfrm>
        </p:spPr>
        <p:txBody>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2800" y="1"/>
            <a:ext cx="1219200" cy="914400"/>
          </a:xfrm>
          <a:prstGeom prst="rect">
            <a:avLst/>
          </a:prstGeom>
        </p:spPr>
      </p:pic>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83"/>
            <a:ext cx="1117600" cy="880110"/>
          </a:xfrm>
          <a:prstGeom prst="rect">
            <a:avLst/>
          </a:prstGeom>
        </p:spPr>
      </p:pic>
      <p:sp>
        <p:nvSpPr>
          <p:cNvPr id="22" name="Content Placeholder 21"/>
          <p:cNvSpPr>
            <a:spLocks noGrp="1"/>
          </p:cNvSpPr>
          <p:nvPr>
            <p:ph sz="quarter" idx="15"/>
          </p:nvPr>
        </p:nvSpPr>
        <p:spPr>
          <a:xfrm>
            <a:off x="0" y="936626"/>
            <a:ext cx="12192000" cy="576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634970"/>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4102" y="609600"/>
            <a:ext cx="10178297" cy="6096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96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39116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38400" y="1524000"/>
            <a:ext cx="4470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12000" y="1524000"/>
            <a:ext cx="4470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613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871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047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4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CAP Prop Logo no text.eps"/>
          <p:cNvPicPr>
            <a:picLocks noChangeAspect="1"/>
          </p:cNvPicPr>
          <p:nvPr userDrawn="1"/>
        </p:nvPicPr>
        <p:blipFill>
          <a:blip r:embed="rId2" cstate="print"/>
          <a:srcRect/>
          <a:stretch>
            <a:fillRect/>
          </a:stretch>
        </p:blipFill>
        <p:spPr bwMode="auto">
          <a:xfrm>
            <a:off x="203200" y="76203"/>
            <a:ext cx="1524000" cy="1000125"/>
          </a:xfrm>
          <a:prstGeom prst="rect">
            <a:avLst/>
          </a:prstGeom>
          <a:noFill/>
          <a:ln w="9525">
            <a:noFill/>
            <a:miter lim="800000"/>
            <a:headEnd/>
            <a:tailEnd/>
          </a:ln>
        </p:spPr>
      </p:pic>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529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CAP Prop Logo no text.eps"/>
          <p:cNvPicPr>
            <a:picLocks noChangeAspect="1"/>
          </p:cNvPicPr>
          <p:nvPr userDrawn="1"/>
        </p:nvPicPr>
        <p:blipFill>
          <a:blip r:embed="rId2" cstate="print"/>
          <a:srcRect/>
          <a:stretch>
            <a:fillRect/>
          </a:stretch>
        </p:blipFill>
        <p:spPr bwMode="auto">
          <a:xfrm>
            <a:off x="203200" y="76203"/>
            <a:ext cx="1524000" cy="1000125"/>
          </a:xfrm>
          <a:prstGeom prst="rect">
            <a:avLst/>
          </a:prstGeom>
          <a:noFill/>
          <a:ln w="9525">
            <a:noFill/>
            <a:miter lim="800000"/>
            <a:headEnd/>
            <a:tailEnd/>
          </a:ln>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16211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812800" y="609600"/>
            <a:ext cx="107696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title</a:t>
            </a:r>
          </a:p>
        </p:txBody>
      </p:sp>
      <p:sp>
        <p:nvSpPr>
          <p:cNvPr id="2051" name="Rectangle 3"/>
          <p:cNvSpPr>
            <a:spLocks noGrp="1" noChangeArrowheads="1"/>
          </p:cNvSpPr>
          <p:nvPr>
            <p:ph type="body" idx="1"/>
          </p:nvPr>
        </p:nvSpPr>
        <p:spPr bwMode="auto">
          <a:xfrm>
            <a:off x="2438400" y="1524000"/>
            <a:ext cx="91440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Rectangle 1"/>
          <p:cNvSpPr/>
          <p:nvPr userDrawn="1"/>
        </p:nvSpPr>
        <p:spPr bwMode="auto">
          <a:xfrm>
            <a:off x="0" y="1219200"/>
            <a:ext cx="12192000" cy="5715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BauerBodni Titl BT" pitchFamily="82" charset="0"/>
            </a:endParaRPr>
          </a:p>
        </p:txBody>
      </p:sp>
      <p:pic>
        <p:nvPicPr>
          <p:cNvPr id="6" name="Picture 7" descr="CAP Prop Logo no text.eps"/>
          <p:cNvPicPr>
            <a:picLocks noChangeAspect="1"/>
          </p:cNvPicPr>
          <p:nvPr userDrawn="1"/>
        </p:nvPicPr>
        <p:blipFill>
          <a:blip r:embed="rId21" cstate="print"/>
          <a:srcRect/>
          <a:stretch>
            <a:fillRect/>
          </a:stretch>
        </p:blipFill>
        <p:spPr bwMode="auto">
          <a:xfrm>
            <a:off x="152400" y="76200"/>
            <a:ext cx="1143000" cy="1000125"/>
          </a:xfrm>
          <a:prstGeom prst="rect">
            <a:avLst/>
          </a:prstGeom>
          <a:noFill/>
          <a:ln w="9525">
            <a:noFill/>
            <a:miter lim="800000"/>
            <a:headEnd/>
            <a:tailEnd/>
          </a:ln>
        </p:spPr>
      </p:pic>
    </p:spTree>
    <p:extLst>
      <p:ext uri="{BB962C8B-B14F-4D97-AF65-F5344CB8AC3E}">
        <p14:creationId xmlns:p14="http://schemas.microsoft.com/office/powerpoint/2010/main" val="203583343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txStyles>
    <p:titleStyle>
      <a:lvl1pPr algn="l" rtl="0" eaLnBrk="0" fontAlgn="base" hangingPunct="0">
        <a:spcBef>
          <a:spcPct val="0"/>
        </a:spcBef>
        <a:spcAft>
          <a:spcPct val="0"/>
        </a:spcAft>
        <a:defRPr sz="3200" b="1">
          <a:solidFill>
            <a:srgbClr val="DB540D"/>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rgbClr val="DB540D"/>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200" b="1">
          <a:solidFill>
            <a:srgbClr val="DB540D"/>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200" b="1">
          <a:solidFill>
            <a:srgbClr val="DB540D"/>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200" b="1">
          <a:solidFill>
            <a:srgbClr val="DB540D"/>
          </a:solidFill>
          <a:effectLst>
            <a:outerShdw blurRad="38100" dist="38100" dir="2700000" algn="tl">
              <a:srgbClr val="C0C0C0"/>
            </a:outerShdw>
          </a:effectLst>
          <a:latin typeface="Arial" charset="0"/>
        </a:defRPr>
      </a:lvl5pPr>
      <a:lvl6pPr marL="457200" algn="l" rtl="0" fontAlgn="base">
        <a:spcBef>
          <a:spcPct val="0"/>
        </a:spcBef>
        <a:spcAft>
          <a:spcPct val="0"/>
        </a:spcAft>
        <a:defRPr sz="3200" b="1">
          <a:solidFill>
            <a:srgbClr val="DB540D"/>
          </a:solidFill>
          <a:effectLst>
            <a:outerShdw blurRad="38100" dist="38100" dir="2700000" algn="tl">
              <a:srgbClr val="C0C0C0"/>
            </a:outerShdw>
          </a:effectLst>
          <a:latin typeface="Arial" charset="0"/>
        </a:defRPr>
      </a:lvl6pPr>
      <a:lvl7pPr marL="914400" algn="l" rtl="0" fontAlgn="base">
        <a:spcBef>
          <a:spcPct val="0"/>
        </a:spcBef>
        <a:spcAft>
          <a:spcPct val="0"/>
        </a:spcAft>
        <a:defRPr sz="3200" b="1">
          <a:solidFill>
            <a:srgbClr val="DB540D"/>
          </a:solidFill>
          <a:effectLst>
            <a:outerShdw blurRad="38100" dist="38100" dir="2700000" algn="tl">
              <a:srgbClr val="C0C0C0"/>
            </a:outerShdw>
          </a:effectLst>
          <a:latin typeface="Arial" charset="0"/>
        </a:defRPr>
      </a:lvl7pPr>
      <a:lvl8pPr marL="1371600" algn="l" rtl="0" fontAlgn="base">
        <a:spcBef>
          <a:spcPct val="0"/>
        </a:spcBef>
        <a:spcAft>
          <a:spcPct val="0"/>
        </a:spcAft>
        <a:defRPr sz="3200" b="1">
          <a:solidFill>
            <a:srgbClr val="DB540D"/>
          </a:solidFill>
          <a:effectLst>
            <a:outerShdw blurRad="38100" dist="38100" dir="2700000" algn="tl">
              <a:srgbClr val="C0C0C0"/>
            </a:outerShdw>
          </a:effectLst>
          <a:latin typeface="Arial" charset="0"/>
        </a:defRPr>
      </a:lvl8pPr>
      <a:lvl9pPr marL="1828800" algn="l" rtl="0" fontAlgn="base">
        <a:spcBef>
          <a:spcPct val="0"/>
        </a:spcBef>
        <a:spcAft>
          <a:spcPct val="0"/>
        </a:spcAft>
        <a:defRPr sz="3200" b="1">
          <a:solidFill>
            <a:srgbClr val="DB540D"/>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Wingdings" pitchFamily="2" charset="2"/>
        <a:buChar char="Ø"/>
        <a:defRPr b="1">
          <a:solidFill>
            <a:srgbClr val="333333"/>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b="1">
          <a:solidFill>
            <a:srgbClr val="333333"/>
          </a:solidFill>
          <a:latin typeface="+mn-lt"/>
        </a:defRPr>
      </a:lvl2pPr>
      <a:lvl3pPr marL="1143000" indent="-228600" algn="l" rtl="0" eaLnBrk="0" fontAlgn="base" hangingPunct="0">
        <a:spcBef>
          <a:spcPct val="20000"/>
        </a:spcBef>
        <a:spcAft>
          <a:spcPct val="0"/>
        </a:spcAft>
        <a:buFont typeface="Wingdings" pitchFamily="2" charset="2"/>
        <a:buChar char="Ø"/>
        <a:defRPr b="1">
          <a:solidFill>
            <a:srgbClr val="333333"/>
          </a:solidFill>
          <a:latin typeface="+mn-lt"/>
        </a:defRPr>
      </a:lvl3pPr>
      <a:lvl4pPr marL="1600200" indent="-228600" algn="l" rtl="0" eaLnBrk="0" fontAlgn="base" hangingPunct="0">
        <a:spcBef>
          <a:spcPct val="20000"/>
        </a:spcBef>
        <a:spcAft>
          <a:spcPct val="0"/>
        </a:spcAft>
        <a:buFont typeface="Wingdings" pitchFamily="2" charset="2"/>
        <a:buChar char="Ø"/>
        <a:defRPr b="1">
          <a:solidFill>
            <a:srgbClr val="333333"/>
          </a:solidFill>
          <a:latin typeface="+mn-lt"/>
        </a:defRPr>
      </a:lvl4pPr>
      <a:lvl5pPr marL="2057400" indent="-228600" algn="l" rtl="0" eaLnBrk="0" fontAlgn="base" hangingPunct="0">
        <a:spcBef>
          <a:spcPct val="20000"/>
        </a:spcBef>
        <a:spcAft>
          <a:spcPct val="0"/>
        </a:spcAft>
        <a:buFont typeface="Wingdings" pitchFamily="2" charset="2"/>
        <a:buChar char="Ø"/>
        <a:defRPr b="1">
          <a:solidFill>
            <a:srgbClr val="333333"/>
          </a:solidFill>
          <a:latin typeface="+mn-lt"/>
        </a:defRPr>
      </a:lvl5pPr>
      <a:lvl6pPr marL="2514600" indent="-228600" algn="l" rtl="0" fontAlgn="base">
        <a:spcBef>
          <a:spcPct val="20000"/>
        </a:spcBef>
        <a:spcAft>
          <a:spcPct val="0"/>
        </a:spcAft>
        <a:buFont typeface="Wingdings" pitchFamily="2" charset="2"/>
        <a:buChar char="Ø"/>
        <a:defRPr b="1">
          <a:solidFill>
            <a:srgbClr val="333333"/>
          </a:solidFill>
          <a:latin typeface="+mn-lt"/>
        </a:defRPr>
      </a:lvl6pPr>
      <a:lvl7pPr marL="2971800" indent="-228600" algn="l" rtl="0" fontAlgn="base">
        <a:spcBef>
          <a:spcPct val="20000"/>
        </a:spcBef>
        <a:spcAft>
          <a:spcPct val="0"/>
        </a:spcAft>
        <a:buFont typeface="Wingdings" pitchFamily="2" charset="2"/>
        <a:buChar char="Ø"/>
        <a:defRPr b="1">
          <a:solidFill>
            <a:srgbClr val="333333"/>
          </a:solidFill>
          <a:latin typeface="+mn-lt"/>
        </a:defRPr>
      </a:lvl7pPr>
      <a:lvl8pPr marL="3429000" indent="-228600" algn="l" rtl="0" fontAlgn="base">
        <a:spcBef>
          <a:spcPct val="20000"/>
        </a:spcBef>
        <a:spcAft>
          <a:spcPct val="0"/>
        </a:spcAft>
        <a:buFont typeface="Wingdings" pitchFamily="2" charset="2"/>
        <a:buChar char="Ø"/>
        <a:defRPr b="1">
          <a:solidFill>
            <a:srgbClr val="333333"/>
          </a:solidFill>
          <a:latin typeface="+mn-lt"/>
        </a:defRPr>
      </a:lvl8pPr>
      <a:lvl9pPr marL="3886200" indent="-228600" algn="l" rtl="0" fontAlgn="base">
        <a:spcBef>
          <a:spcPct val="20000"/>
        </a:spcBef>
        <a:spcAft>
          <a:spcPct val="0"/>
        </a:spcAft>
        <a:buFont typeface="Wingdings" pitchFamily="2" charset="2"/>
        <a:buChar char="Ø"/>
        <a:defRPr b="1">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pnhq.gov/CAP.ORMS.Web/ACFCHecklist.asp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the Cessna 206</a:t>
            </a:r>
          </a:p>
        </p:txBody>
      </p:sp>
      <p:sp>
        <p:nvSpPr>
          <p:cNvPr id="3" name="Subtitle 2"/>
          <p:cNvSpPr>
            <a:spLocks noGrp="1"/>
          </p:cNvSpPr>
          <p:nvPr>
            <p:ph type="subTitle" idx="1"/>
          </p:nvPr>
        </p:nvSpPr>
        <p:spPr/>
        <p:txBody>
          <a:bodyPr/>
          <a:lstStyle/>
          <a:p>
            <a:r>
              <a:rPr lang="en-US" dirty="0" err="1"/>
              <a:t>Capt</a:t>
            </a:r>
            <a:r>
              <a:rPr lang="en-US" dirty="0"/>
              <a:t> Louise </a:t>
            </a:r>
            <a:r>
              <a:rPr lang="en-US" dirty="0" err="1"/>
              <a:t>Mateos</a:t>
            </a:r>
            <a:endParaRPr lang="en-US" dirty="0"/>
          </a:p>
          <a:p>
            <a:r>
              <a:rPr lang="en-US" dirty="0"/>
              <a:t>1</a:t>
            </a:r>
            <a:r>
              <a:rPr lang="en-US" baseline="30000" dirty="0"/>
              <a:t>st</a:t>
            </a:r>
            <a:r>
              <a:rPr lang="en-US" dirty="0"/>
              <a:t> Lt Michael Gross</a:t>
            </a:r>
          </a:p>
          <a:p>
            <a:r>
              <a:rPr lang="en-US" dirty="0"/>
              <a:t>Courtesy of LtCol Coby </a:t>
            </a:r>
            <a:r>
              <a:rPr lang="en-US" dirty="0" err="1"/>
              <a:t>Sena</a:t>
            </a:r>
            <a:endParaRPr lang="en-US" dirty="0"/>
          </a:p>
        </p:txBody>
      </p:sp>
    </p:spTree>
    <p:extLst>
      <p:ext uri="{BB962C8B-B14F-4D97-AF65-F5344CB8AC3E}">
        <p14:creationId xmlns:p14="http://schemas.microsoft.com/office/powerpoint/2010/main" val="2295755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Plant Considerations (2 of 4)</a:t>
            </a:r>
          </a:p>
        </p:txBody>
      </p:sp>
      <p:pic>
        <p:nvPicPr>
          <p:cNvPr id="3" name="Content Placeholder 2"/>
          <p:cNvPicPr>
            <a:picLocks noGrp="1" noChangeAspect="1"/>
          </p:cNvPicPr>
          <p:nvPr>
            <p:ph idx="1"/>
          </p:nvPr>
        </p:nvPicPr>
        <p:blipFill>
          <a:blip r:embed="rId3"/>
          <a:stretch>
            <a:fillRect/>
          </a:stretch>
        </p:blipFill>
        <p:spPr>
          <a:xfrm>
            <a:off x="1807345" y="2269236"/>
            <a:ext cx="8577309" cy="3979164"/>
          </a:xfrm>
        </p:spPr>
      </p:pic>
      <p:sp>
        <p:nvSpPr>
          <p:cNvPr id="4" name="TextBox 3">
            <a:extLst>
              <a:ext uri="{FF2B5EF4-FFF2-40B4-BE49-F238E27FC236}">
                <a16:creationId xmlns:a16="http://schemas.microsoft.com/office/drawing/2014/main" id="{ADF94042-F00C-2345-B3AE-48068D64BDCD}"/>
              </a:ext>
            </a:extLst>
          </p:cNvPr>
          <p:cNvSpPr txBox="1"/>
          <p:nvPr/>
        </p:nvSpPr>
        <p:spPr>
          <a:xfrm>
            <a:off x="3940529" y="1807571"/>
            <a:ext cx="4310940" cy="461665"/>
          </a:xfrm>
          <a:prstGeom prst="rect">
            <a:avLst/>
          </a:prstGeom>
          <a:noFill/>
        </p:spPr>
        <p:txBody>
          <a:bodyPr wrap="square" rtlCol="0">
            <a:spAutoFit/>
          </a:bodyPr>
          <a:lstStyle/>
          <a:p>
            <a:pPr algn="ctr"/>
            <a:r>
              <a:rPr lang="en-US" sz="2400" b="1" dirty="0"/>
              <a:t>Max power fuel flow placard</a:t>
            </a:r>
          </a:p>
        </p:txBody>
      </p:sp>
    </p:spTree>
    <p:extLst>
      <p:ext uri="{BB962C8B-B14F-4D97-AF65-F5344CB8AC3E}">
        <p14:creationId xmlns:p14="http://schemas.microsoft.com/office/powerpoint/2010/main" val="502761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Plant Considerations (3 of 4)</a:t>
            </a:r>
          </a:p>
        </p:txBody>
      </p:sp>
      <p:sp>
        <p:nvSpPr>
          <p:cNvPr id="5" name="Content Placeholder 4"/>
          <p:cNvSpPr>
            <a:spLocks noGrp="1"/>
          </p:cNvSpPr>
          <p:nvPr>
            <p:ph idx="1"/>
          </p:nvPr>
        </p:nvSpPr>
        <p:spPr>
          <a:xfrm>
            <a:off x="609600" y="1524000"/>
            <a:ext cx="10972800" cy="4876800"/>
          </a:xfrm>
        </p:spPr>
        <p:txBody>
          <a:bodyPr/>
          <a:lstStyle/>
          <a:p>
            <a:r>
              <a:rPr lang="en-US" sz="2000" dirty="0"/>
              <a:t>Cruise climb recommended settings</a:t>
            </a:r>
          </a:p>
          <a:p>
            <a:pPr lvl="1"/>
            <a:r>
              <a:rPr lang="en-US" sz="2000" dirty="0"/>
              <a:t>25” MP and 2550 RPM at 95-105 KIAS</a:t>
            </a:r>
          </a:p>
          <a:p>
            <a:pPr lvl="2"/>
            <a:r>
              <a:rPr lang="en-US" sz="2000" dirty="0"/>
              <a:t>Fuel flow 18 </a:t>
            </a:r>
            <a:r>
              <a:rPr lang="en-US" sz="2000" dirty="0" err="1"/>
              <a:t>gph</a:t>
            </a:r>
            <a:r>
              <a:rPr lang="en-US" sz="2000" dirty="0"/>
              <a:t> up to 4000’</a:t>
            </a:r>
          </a:p>
          <a:p>
            <a:pPr lvl="2"/>
            <a:r>
              <a:rPr lang="en-US" sz="2000" dirty="0"/>
              <a:t>Per climb chart above 4000’</a:t>
            </a:r>
          </a:p>
          <a:p>
            <a:pPr lvl="2"/>
            <a:endParaRPr lang="en-US" sz="2000" dirty="0"/>
          </a:p>
        </p:txBody>
      </p:sp>
      <p:pic>
        <p:nvPicPr>
          <p:cNvPr id="6" name="Picture 5"/>
          <p:cNvPicPr>
            <a:picLocks noChangeAspect="1"/>
          </p:cNvPicPr>
          <p:nvPr/>
        </p:nvPicPr>
        <p:blipFill>
          <a:blip r:embed="rId3"/>
          <a:stretch>
            <a:fillRect/>
          </a:stretch>
        </p:blipFill>
        <p:spPr>
          <a:xfrm>
            <a:off x="4133849" y="3114675"/>
            <a:ext cx="7448550" cy="3286125"/>
          </a:xfrm>
          <a:prstGeom prst="rect">
            <a:avLst/>
          </a:prstGeom>
        </p:spPr>
      </p:pic>
    </p:spTree>
    <p:extLst>
      <p:ext uri="{BB962C8B-B14F-4D97-AF65-F5344CB8AC3E}">
        <p14:creationId xmlns:p14="http://schemas.microsoft.com/office/powerpoint/2010/main" val="220196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Plant </a:t>
            </a:r>
            <a:br>
              <a:rPr lang="en-US" dirty="0"/>
            </a:br>
            <a:r>
              <a:rPr lang="en-US" dirty="0"/>
              <a:t>Considerations (4 of 4)</a:t>
            </a:r>
          </a:p>
        </p:txBody>
      </p:sp>
      <p:sp>
        <p:nvSpPr>
          <p:cNvPr id="5" name="Content Placeholder 4"/>
          <p:cNvSpPr>
            <a:spLocks noGrp="1"/>
          </p:cNvSpPr>
          <p:nvPr>
            <p:ph idx="1"/>
          </p:nvPr>
        </p:nvSpPr>
        <p:spPr>
          <a:xfrm>
            <a:off x="594582" y="1474632"/>
            <a:ext cx="5879370" cy="4876800"/>
          </a:xfrm>
        </p:spPr>
        <p:txBody>
          <a:bodyPr/>
          <a:lstStyle/>
          <a:p>
            <a:r>
              <a:rPr lang="en-US" sz="2400" dirty="0"/>
              <a:t>Cruise performance and fuel flow settings</a:t>
            </a:r>
          </a:p>
          <a:p>
            <a:r>
              <a:rPr lang="en-US" sz="2400" dirty="0"/>
              <a:t>Temperature management of cylinders</a:t>
            </a:r>
          </a:p>
          <a:p>
            <a:pPr lvl="1"/>
            <a:r>
              <a:rPr lang="en-US" sz="2400" dirty="0"/>
              <a:t>Keep below 400° CHT temp</a:t>
            </a:r>
          </a:p>
          <a:p>
            <a:pPr lvl="1"/>
            <a:r>
              <a:rPr lang="en-US" sz="2400" dirty="0"/>
              <a:t>At high power settings EGT temp can exceed 1500° which is normal</a:t>
            </a:r>
          </a:p>
          <a:p>
            <a:r>
              <a:rPr lang="en-US" sz="2400" dirty="0"/>
              <a:t>Fuel tanks must be switched</a:t>
            </a:r>
          </a:p>
          <a:p>
            <a:pPr lvl="1"/>
            <a:r>
              <a:rPr lang="en-US" sz="2400" dirty="0"/>
              <a:t>Right or Left (no “both”)</a:t>
            </a:r>
          </a:p>
          <a:p>
            <a:r>
              <a:rPr lang="en-US" sz="2400" dirty="0"/>
              <a:t>Performance similar to C182 above 7000 density altitude</a:t>
            </a:r>
          </a:p>
        </p:txBody>
      </p:sp>
      <p:pic>
        <p:nvPicPr>
          <p:cNvPr id="4" name="Picture 3"/>
          <p:cNvPicPr>
            <a:picLocks noChangeAspect="1"/>
          </p:cNvPicPr>
          <p:nvPr/>
        </p:nvPicPr>
        <p:blipFill>
          <a:blip r:embed="rId3"/>
          <a:stretch>
            <a:fillRect/>
          </a:stretch>
        </p:blipFill>
        <p:spPr>
          <a:xfrm>
            <a:off x="6353732" y="506568"/>
            <a:ext cx="5228667" cy="6331527"/>
          </a:xfrm>
          <a:prstGeom prst="rect">
            <a:avLst/>
          </a:prstGeom>
        </p:spPr>
      </p:pic>
    </p:spTree>
    <p:extLst>
      <p:ext uri="{BB962C8B-B14F-4D97-AF65-F5344CB8AC3E}">
        <p14:creationId xmlns:p14="http://schemas.microsoft.com/office/powerpoint/2010/main" val="1008402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700989-499E-994F-9489-68688C54463A}"/>
              </a:ext>
            </a:extLst>
          </p:cNvPr>
          <p:cNvSpPr>
            <a:spLocks noGrp="1"/>
          </p:cNvSpPr>
          <p:nvPr>
            <p:ph type="title"/>
          </p:nvPr>
        </p:nvSpPr>
        <p:spPr/>
        <p:txBody>
          <a:bodyPr/>
          <a:lstStyle/>
          <a:p>
            <a:r>
              <a:rPr lang="en-US" dirty="0"/>
              <a:t>Recommended Settings for All Phases of Flight</a:t>
            </a:r>
          </a:p>
        </p:txBody>
      </p:sp>
      <p:graphicFrame>
        <p:nvGraphicFramePr>
          <p:cNvPr id="7" name="Content Placeholder 6">
            <a:extLst>
              <a:ext uri="{FF2B5EF4-FFF2-40B4-BE49-F238E27FC236}">
                <a16:creationId xmlns:a16="http://schemas.microsoft.com/office/drawing/2014/main" id="{1138164D-2A3A-EE4F-8A8E-48350795271B}"/>
              </a:ext>
            </a:extLst>
          </p:cNvPr>
          <p:cNvGraphicFramePr>
            <a:graphicFrameLocks noGrp="1"/>
          </p:cNvGraphicFramePr>
          <p:nvPr>
            <p:ph idx="1"/>
            <p:extLst>
              <p:ext uri="{D42A27DB-BD31-4B8C-83A1-F6EECF244321}">
                <p14:modId xmlns:p14="http://schemas.microsoft.com/office/powerpoint/2010/main" val="521520078"/>
              </p:ext>
            </p:extLst>
          </p:nvPr>
        </p:nvGraphicFramePr>
        <p:xfrm>
          <a:off x="609600" y="1219200"/>
          <a:ext cx="10972800" cy="5390962"/>
        </p:xfrm>
        <a:graphic>
          <a:graphicData uri="http://schemas.openxmlformats.org/drawingml/2006/table">
            <a:tbl>
              <a:tblPr firstRow="1" bandRow="1">
                <a:tableStyleId>{93296810-A885-4BE3-A3E7-6D5BEEA58F35}</a:tableStyleId>
              </a:tblPr>
              <a:tblGrid>
                <a:gridCol w="4572000">
                  <a:extLst>
                    <a:ext uri="{9D8B030D-6E8A-4147-A177-3AD203B41FA5}">
                      <a16:colId xmlns:a16="http://schemas.microsoft.com/office/drawing/2014/main" val="2524963414"/>
                    </a:ext>
                  </a:extLst>
                </a:gridCol>
                <a:gridCol w="2279904">
                  <a:extLst>
                    <a:ext uri="{9D8B030D-6E8A-4147-A177-3AD203B41FA5}">
                      <a16:colId xmlns:a16="http://schemas.microsoft.com/office/drawing/2014/main" val="2752364981"/>
                    </a:ext>
                  </a:extLst>
                </a:gridCol>
                <a:gridCol w="2706624">
                  <a:extLst>
                    <a:ext uri="{9D8B030D-6E8A-4147-A177-3AD203B41FA5}">
                      <a16:colId xmlns:a16="http://schemas.microsoft.com/office/drawing/2014/main" val="1200946899"/>
                    </a:ext>
                  </a:extLst>
                </a:gridCol>
                <a:gridCol w="1414272">
                  <a:extLst>
                    <a:ext uri="{9D8B030D-6E8A-4147-A177-3AD203B41FA5}">
                      <a16:colId xmlns:a16="http://schemas.microsoft.com/office/drawing/2014/main" val="627491475"/>
                    </a:ext>
                  </a:extLst>
                </a:gridCol>
              </a:tblGrid>
              <a:tr h="211808">
                <a:tc>
                  <a:txBody>
                    <a:bodyPr/>
                    <a:lstStyle/>
                    <a:p>
                      <a:pPr marL="0" marR="57150" algn="ctr">
                        <a:lnSpc>
                          <a:spcPct val="107000"/>
                        </a:lnSpc>
                        <a:spcBef>
                          <a:spcPts val="0"/>
                        </a:spcBef>
                        <a:spcAft>
                          <a:spcPts val="0"/>
                        </a:spcAft>
                      </a:pPr>
                      <a:r>
                        <a:rPr lang="en-US" sz="2000" dirty="0">
                          <a:effectLst/>
                        </a:rPr>
                        <a:t>Operation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07000"/>
                        </a:lnSpc>
                        <a:spcBef>
                          <a:spcPts val="0"/>
                        </a:spcBef>
                        <a:spcAft>
                          <a:spcPts val="0"/>
                        </a:spcAft>
                      </a:pPr>
                      <a:r>
                        <a:rPr lang="en-US" sz="2000" dirty="0">
                          <a:effectLst/>
                        </a:rPr>
                        <a:t>Manifold Pressure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07000"/>
                        </a:lnSpc>
                        <a:spcBef>
                          <a:spcPts val="0"/>
                        </a:spcBef>
                        <a:spcAft>
                          <a:spcPts val="0"/>
                        </a:spcAft>
                      </a:pPr>
                      <a:r>
                        <a:rPr lang="en-US" sz="2000" dirty="0">
                          <a:effectLst/>
                        </a:rPr>
                        <a:t>RPM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07000"/>
                        </a:lnSpc>
                        <a:spcBef>
                          <a:spcPts val="0"/>
                        </a:spcBef>
                        <a:spcAft>
                          <a:spcPts val="0"/>
                        </a:spcAft>
                      </a:pPr>
                      <a:r>
                        <a:rPr lang="en-US" sz="2000" dirty="0">
                          <a:effectLst/>
                        </a:rPr>
                        <a:t>Fuel Flow</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1151687958"/>
                  </a:ext>
                </a:extLst>
              </a:tr>
              <a:tr h="199357">
                <a:tc>
                  <a:txBody>
                    <a:bodyPr/>
                    <a:lstStyle/>
                    <a:p>
                      <a:pPr marL="0" marR="57150">
                        <a:lnSpc>
                          <a:spcPct val="115000"/>
                        </a:lnSpc>
                        <a:spcBef>
                          <a:spcPts val="0"/>
                        </a:spcBef>
                        <a:spcAft>
                          <a:spcPts val="0"/>
                        </a:spcAft>
                      </a:pPr>
                      <a:r>
                        <a:rPr lang="en-US" sz="1800" dirty="0">
                          <a:effectLst/>
                        </a:rPr>
                        <a:t>Take-off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2850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24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1377991690"/>
                  </a:ext>
                </a:extLst>
              </a:tr>
              <a:tr h="199357">
                <a:tc>
                  <a:txBody>
                    <a:bodyPr/>
                    <a:lstStyle/>
                    <a:p>
                      <a:pPr marL="0" marR="57150">
                        <a:lnSpc>
                          <a:spcPct val="115000"/>
                        </a:lnSpc>
                        <a:spcBef>
                          <a:spcPts val="0"/>
                        </a:spcBef>
                        <a:spcAft>
                          <a:spcPts val="0"/>
                        </a:spcAft>
                      </a:pPr>
                      <a:r>
                        <a:rPr lang="en-US" sz="1800">
                          <a:effectLst/>
                        </a:rPr>
                        <a:t>Climb out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2700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1378335763"/>
                  </a:ext>
                </a:extLst>
              </a:tr>
              <a:tr h="199357">
                <a:tc>
                  <a:txBody>
                    <a:bodyPr/>
                    <a:lstStyle/>
                    <a:p>
                      <a:pPr marL="0" marR="57150">
                        <a:lnSpc>
                          <a:spcPct val="115000"/>
                        </a:lnSpc>
                        <a:spcBef>
                          <a:spcPts val="0"/>
                        </a:spcBef>
                        <a:spcAft>
                          <a:spcPts val="0"/>
                        </a:spcAft>
                      </a:pPr>
                      <a:r>
                        <a:rPr lang="en-US" sz="1800">
                          <a:effectLst/>
                        </a:rPr>
                        <a:t>Cruise climb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2550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16-17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956668951"/>
                  </a:ext>
                </a:extLst>
              </a:tr>
              <a:tr h="49852">
                <a:tc>
                  <a:txBody>
                    <a:bodyPr/>
                    <a:lstStyle/>
                    <a:p>
                      <a:pPr marL="0" marR="57150">
                        <a:lnSpc>
                          <a:spcPct val="115000"/>
                        </a:lnSpc>
                        <a:spcBef>
                          <a:spcPts val="0"/>
                        </a:spcBef>
                        <a:spcAft>
                          <a:spcPts val="0"/>
                        </a:spcAft>
                      </a:pP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a:effectLst/>
                        </a:rPr>
                        <a:t>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328069202"/>
                  </a:ext>
                </a:extLst>
              </a:tr>
              <a:tr h="199357">
                <a:tc>
                  <a:txBody>
                    <a:bodyPr/>
                    <a:lstStyle/>
                    <a:p>
                      <a:pPr marL="0" marR="57150">
                        <a:lnSpc>
                          <a:spcPct val="115000"/>
                        </a:lnSpc>
                        <a:spcBef>
                          <a:spcPts val="0"/>
                        </a:spcBef>
                        <a:spcAft>
                          <a:spcPts val="0"/>
                        </a:spcAft>
                      </a:pPr>
                      <a:r>
                        <a:rPr lang="en-US" sz="1800" dirty="0">
                          <a:effectLst/>
                        </a:rPr>
                        <a:t>Cruise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2200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12-14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4146733944"/>
                  </a:ext>
                </a:extLst>
              </a:tr>
              <a:tr h="199357">
                <a:tc>
                  <a:txBody>
                    <a:bodyPr/>
                    <a:lstStyle/>
                    <a:p>
                      <a:pPr marL="0" marR="57150">
                        <a:lnSpc>
                          <a:spcPct val="115000"/>
                        </a:lnSpc>
                        <a:spcBef>
                          <a:spcPts val="0"/>
                        </a:spcBef>
                        <a:spcAft>
                          <a:spcPts val="0"/>
                        </a:spcAft>
                      </a:pPr>
                      <a:r>
                        <a:rPr lang="en-US" sz="1800" dirty="0">
                          <a:effectLst/>
                        </a:rPr>
                        <a:t>Fast cruise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2550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16-17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3831301389"/>
                  </a:ext>
                </a:extLst>
              </a:tr>
              <a:tr h="49852">
                <a:tc>
                  <a:txBody>
                    <a:bodyPr/>
                    <a:lstStyle/>
                    <a:p>
                      <a:pPr marL="0" marR="57150">
                        <a:lnSpc>
                          <a:spcPct val="115000"/>
                        </a:lnSpc>
                        <a:spcBef>
                          <a:spcPts val="0"/>
                        </a:spcBef>
                        <a:spcAft>
                          <a:spcPts val="0"/>
                        </a:spcAft>
                      </a:pP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a:effectLst/>
                        </a:rPr>
                        <a:t>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436223674"/>
                  </a:ext>
                </a:extLst>
              </a:tr>
              <a:tr h="199357">
                <a:tc>
                  <a:txBody>
                    <a:bodyPr/>
                    <a:lstStyle/>
                    <a:p>
                      <a:pPr marL="0" marR="57150">
                        <a:lnSpc>
                          <a:spcPct val="115000"/>
                        </a:lnSpc>
                        <a:spcBef>
                          <a:spcPts val="0"/>
                        </a:spcBef>
                        <a:spcAft>
                          <a:spcPts val="0"/>
                        </a:spcAft>
                      </a:pPr>
                      <a:r>
                        <a:rPr lang="en-US" sz="1800" dirty="0">
                          <a:effectLst/>
                        </a:rPr>
                        <a:t>Downwind – 90kts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15-17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2200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1001901515"/>
                  </a:ext>
                </a:extLst>
              </a:tr>
              <a:tr h="199357">
                <a:tc>
                  <a:txBody>
                    <a:bodyPr/>
                    <a:lstStyle/>
                    <a:p>
                      <a:pPr marL="0" marR="57150">
                        <a:lnSpc>
                          <a:spcPct val="115000"/>
                        </a:lnSpc>
                        <a:spcBef>
                          <a:spcPts val="0"/>
                        </a:spcBef>
                        <a:spcAft>
                          <a:spcPts val="0"/>
                        </a:spcAft>
                      </a:pPr>
                      <a:r>
                        <a:rPr lang="en-US" sz="1800">
                          <a:effectLst/>
                        </a:rPr>
                        <a:t>Downwind – 100kts 10 flaps (ES patterns)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15-17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2550; (or prop full)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10-12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1614863481"/>
                  </a:ext>
                </a:extLst>
              </a:tr>
              <a:tr h="49852">
                <a:tc>
                  <a:txBody>
                    <a:bodyPr/>
                    <a:lstStyle/>
                    <a:p>
                      <a:pPr marL="0" marR="57150">
                        <a:lnSpc>
                          <a:spcPct val="115000"/>
                        </a:lnSpc>
                        <a:spcBef>
                          <a:spcPts val="0"/>
                        </a:spcBef>
                        <a:spcAft>
                          <a:spcPts val="0"/>
                        </a:spcAft>
                      </a:pP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a:effectLst/>
                        </a:rPr>
                        <a:t>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a:effectLst/>
                        </a:rPr>
                        <a:t>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3046615553"/>
                  </a:ext>
                </a:extLst>
              </a:tr>
              <a:tr h="199357">
                <a:tc>
                  <a:txBody>
                    <a:bodyPr/>
                    <a:lstStyle/>
                    <a:p>
                      <a:pPr marL="0" marR="57150">
                        <a:lnSpc>
                          <a:spcPct val="115000"/>
                        </a:lnSpc>
                        <a:spcBef>
                          <a:spcPts val="0"/>
                        </a:spcBef>
                        <a:spcAft>
                          <a:spcPts val="0"/>
                        </a:spcAft>
                      </a:pPr>
                      <a:r>
                        <a:rPr lang="en-US" sz="1800">
                          <a:effectLst/>
                        </a:rPr>
                        <a:t>Precision Approach (550fpm)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(2700 touch &amp; go); 2550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Rich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2000804516"/>
                  </a:ext>
                </a:extLst>
              </a:tr>
              <a:tr h="199357">
                <a:tc>
                  <a:txBody>
                    <a:bodyPr/>
                    <a:lstStyle/>
                    <a:p>
                      <a:pPr marL="0" marR="57150">
                        <a:lnSpc>
                          <a:spcPct val="115000"/>
                        </a:lnSpc>
                        <a:spcBef>
                          <a:spcPts val="0"/>
                        </a:spcBef>
                        <a:spcAft>
                          <a:spcPts val="0"/>
                        </a:spcAft>
                      </a:pPr>
                      <a:r>
                        <a:rPr lang="en-US" sz="1800">
                          <a:effectLst/>
                        </a:rPr>
                        <a:t>Non- prec Approach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(2700 touch &amp; go); 2550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Rich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2814010641"/>
                  </a:ext>
                </a:extLst>
              </a:tr>
              <a:tr h="199357">
                <a:tc>
                  <a:txBody>
                    <a:bodyPr/>
                    <a:lstStyle/>
                    <a:p>
                      <a:pPr marL="0" marR="57150">
                        <a:lnSpc>
                          <a:spcPct val="115000"/>
                        </a:lnSpc>
                        <a:spcBef>
                          <a:spcPts val="0"/>
                        </a:spcBef>
                        <a:spcAft>
                          <a:spcPts val="0"/>
                        </a:spcAft>
                      </a:pPr>
                      <a:r>
                        <a:rPr lang="en-US" sz="1800">
                          <a:effectLst/>
                        </a:rPr>
                        <a:t>Missed Approach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2550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16-17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3944334247"/>
                  </a:ext>
                </a:extLst>
              </a:tr>
              <a:tr h="49852">
                <a:tc>
                  <a:txBody>
                    <a:bodyPr/>
                    <a:lstStyle/>
                    <a:p>
                      <a:pPr marL="0" marR="57150">
                        <a:lnSpc>
                          <a:spcPct val="115000"/>
                        </a:lnSpc>
                        <a:spcBef>
                          <a:spcPts val="0"/>
                        </a:spcBef>
                        <a:spcAft>
                          <a:spcPts val="0"/>
                        </a:spcAft>
                      </a:pP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a:effectLst/>
                        </a:rPr>
                        <a:t>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a:effectLst/>
                        </a:rPr>
                        <a:t> </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389124806"/>
                  </a:ext>
                </a:extLst>
              </a:tr>
              <a:tr h="199357">
                <a:tc>
                  <a:txBody>
                    <a:bodyPr/>
                    <a:lstStyle/>
                    <a:p>
                      <a:pPr marL="0" marR="57150">
                        <a:lnSpc>
                          <a:spcPct val="115000"/>
                        </a:lnSpc>
                        <a:spcBef>
                          <a:spcPts val="0"/>
                        </a:spcBef>
                        <a:spcAft>
                          <a:spcPts val="0"/>
                        </a:spcAft>
                      </a:pPr>
                      <a:r>
                        <a:rPr lang="en-US" sz="1800">
                          <a:effectLst/>
                        </a:rPr>
                        <a:t>Steep turn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17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2550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12-14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3397787025"/>
                  </a:ext>
                </a:extLst>
              </a:tr>
              <a:tr h="199357">
                <a:tc>
                  <a:txBody>
                    <a:bodyPr/>
                    <a:lstStyle/>
                    <a:p>
                      <a:pPr marL="0" marR="57150">
                        <a:lnSpc>
                          <a:spcPct val="115000"/>
                        </a:lnSpc>
                        <a:spcBef>
                          <a:spcPts val="0"/>
                        </a:spcBef>
                        <a:spcAft>
                          <a:spcPts val="0"/>
                        </a:spcAft>
                      </a:pPr>
                      <a:r>
                        <a:rPr lang="en-US" sz="1800">
                          <a:effectLst/>
                        </a:rPr>
                        <a:t>Slow Flight (45-50kts)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12</a:t>
                      </a:r>
                      <a:r>
                        <a:rPr lang="en-US" sz="1800">
                          <a:effectLst/>
                          <a:sym typeface="Wingdings" panose="05000000000000000000" pitchFamily="2" charset="2"/>
                        </a:rPr>
                        <a:t></a:t>
                      </a:r>
                      <a:r>
                        <a:rPr lang="en-US" sz="1800">
                          <a:effectLst/>
                        </a:rPr>
                        <a:t>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2550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3012696116"/>
                  </a:ext>
                </a:extLst>
              </a:tr>
              <a:tr h="199357">
                <a:tc>
                  <a:txBody>
                    <a:bodyPr/>
                    <a:lstStyle/>
                    <a:p>
                      <a:pPr marL="0" marR="57150">
                        <a:lnSpc>
                          <a:spcPct val="115000"/>
                        </a:lnSpc>
                        <a:spcBef>
                          <a:spcPts val="0"/>
                        </a:spcBef>
                        <a:spcAft>
                          <a:spcPts val="0"/>
                        </a:spcAft>
                      </a:pPr>
                      <a:r>
                        <a:rPr lang="en-US" sz="1800">
                          <a:effectLst/>
                        </a:rPr>
                        <a:t>Power on stall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22</a:t>
                      </a:r>
                      <a:r>
                        <a:rPr lang="en-US" sz="1800" dirty="0">
                          <a:effectLst/>
                          <a:sym typeface="Wingdings" panose="05000000000000000000" pitchFamily="2" charset="2"/>
                        </a:rPr>
                        <a:t></a:t>
                      </a:r>
                      <a:r>
                        <a:rPr lang="en-US" sz="1800" dirty="0">
                          <a:effectLst/>
                        </a:rPr>
                        <a:t>12</a:t>
                      </a:r>
                      <a:r>
                        <a:rPr lang="en-US" sz="1800" dirty="0">
                          <a:effectLst/>
                          <a:sym typeface="Wingdings" panose="05000000000000000000" pitchFamily="2" charset="2"/>
                        </a:rPr>
                        <a:t></a:t>
                      </a:r>
                      <a:r>
                        <a:rPr lang="en-US" sz="1800" dirty="0">
                          <a:effectLst/>
                        </a:rPr>
                        <a:t>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2550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14-16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233768944"/>
                  </a:ext>
                </a:extLst>
              </a:tr>
              <a:tr h="199357">
                <a:tc>
                  <a:txBody>
                    <a:bodyPr/>
                    <a:lstStyle/>
                    <a:p>
                      <a:pPr marL="0" marR="57150">
                        <a:lnSpc>
                          <a:spcPct val="115000"/>
                        </a:lnSpc>
                        <a:spcBef>
                          <a:spcPts val="0"/>
                        </a:spcBef>
                        <a:spcAft>
                          <a:spcPts val="0"/>
                        </a:spcAft>
                      </a:pPr>
                      <a:r>
                        <a:rPr lang="en-US" sz="1800">
                          <a:effectLst/>
                        </a:rPr>
                        <a:t>Power off stall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12</a:t>
                      </a:r>
                      <a:r>
                        <a:rPr lang="en-US" sz="1800">
                          <a:effectLst/>
                          <a:sym typeface="Wingdings" panose="05000000000000000000" pitchFamily="2" charset="2"/>
                        </a:rPr>
                        <a:t></a:t>
                      </a:r>
                      <a:r>
                        <a:rPr lang="en-US" sz="1800">
                          <a:effectLst/>
                        </a:rPr>
                        <a:t>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a:effectLst/>
                        </a:rPr>
                        <a:t>2550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768285644"/>
                  </a:ext>
                </a:extLst>
              </a:tr>
              <a:tr h="199357">
                <a:tc>
                  <a:txBody>
                    <a:bodyPr/>
                    <a:lstStyle/>
                    <a:p>
                      <a:pPr marL="0" marR="57150">
                        <a:lnSpc>
                          <a:spcPct val="115000"/>
                        </a:lnSpc>
                        <a:spcBef>
                          <a:spcPts val="0"/>
                        </a:spcBef>
                        <a:spcAft>
                          <a:spcPts val="0"/>
                        </a:spcAft>
                      </a:pPr>
                      <a:r>
                        <a:rPr lang="en-US" sz="1800">
                          <a:effectLst/>
                        </a:rPr>
                        <a:t>Power off stall (ldg)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sym typeface="Wingdings" panose="05000000000000000000" pitchFamily="2" charset="2"/>
                        </a:rPr>
                        <a:t></a:t>
                      </a:r>
                      <a:r>
                        <a:rPr lang="en-US" sz="1800" dirty="0">
                          <a:effectLst/>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2550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tc>
                  <a:txBody>
                    <a:bodyPr/>
                    <a:lstStyle/>
                    <a:p>
                      <a:pPr marL="0" marR="57150" algn="ctr">
                        <a:lnSpc>
                          <a:spcPct val="115000"/>
                        </a:lnSpc>
                        <a:spcBef>
                          <a:spcPts val="0"/>
                        </a:spcBef>
                        <a:spcAft>
                          <a:spcPts val="0"/>
                        </a:spcAft>
                      </a:pPr>
                      <a:r>
                        <a:rPr lang="en-US" sz="1800" dirty="0">
                          <a:effectLst/>
                        </a:rPr>
                        <a:t>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3890" marR="53890" marT="0" marB="0"/>
                </a:tc>
                <a:extLst>
                  <a:ext uri="{0D108BD9-81ED-4DB2-BD59-A6C34878D82A}">
                    <a16:rowId xmlns:a16="http://schemas.microsoft.com/office/drawing/2014/main" val="872625403"/>
                  </a:ext>
                </a:extLst>
              </a:tr>
            </a:tbl>
          </a:graphicData>
        </a:graphic>
      </p:graphicFrame>
    </p:spTree>
    <p:extLst>
      <p:ext uri="{BB962C8B-B14F-4D97-AF65-F5344CB8AC3E}">
        <p14:creationId xmlns:p14="http://schemas.microsoft.com/office/powerpoint/2010/main" val="110352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Power Plant Considerations (1 of 2)</a:t>
            </a:r>
          </a:p>
        </p:txBody>
      </p:sp>
      <p:sp>
        <p:nvSpPr>
          <p:cNvPr id="5" name="Content Placeholder 4"/>
          <p:cNvSpPr>
            <a:spLocks noGrp="1"/>
          </p:cNvSpPr>
          <p:nvPr>
            <p:ph idx="1"/>
          </p:nvPr>
        </p:nvSpPr>
        <p:spPr>
          <a:xfrm>
            <a:off x="609601" y="1524000"/>
            <a:ext cx="10972799" cy="4876800"/>
          </a:xfrm>
        </p:spPr>
        <p:txBody>
          <a:bodyPr/>
          <a:lstStyle/>
          <a:p>
            <a:r>
              <a:rPr lang="en-US" sz="2400" dirty="0"/>
              <a:t>Power increase and decrease</a:t>
            </a:r>
          </a:p>
          <a:p>
            <a:r>
              <a:rPr lang="en-US" sz="2400" dirty="0"/>
              <a:t>Use the ‘7’ flow</a:t>
            </a:r>
          </a:p>
          <a:p>
            <a:endParaRPr lang="en-US" sz="2400" dirty="0"/>
          </a:p>
        </p:txBody>
      </p:sp>
      <p:pic>
        <p:nvPicPr>
          <p:cNvPr id="7" name="Picture 6"/>
          <p:cNvPicPr>
            <a:picLocks noChangeAspect="1"/>
          </p:cNvPicPr>
          <p:nvPr/>
        </p:nvPicPr>
        <p:blipFill>
          <a:blip r:embed="rId3"/>
          <a:stretch>
            <a:fillRect/>
          </a:stretch>
        </p:blipFill>
        <p:spPr>
          <a:xfrm>
            <a:off x="6632448" y="1219200"/>
            <a:ext cx="4949951" cy="5031768"/>
          </a:xfrm>
          <a:prstGeom prst="rect">
            <a:avLst/>
          </a:prstGeom>
        </p:spPr>
      </p:pic>
    </p:spTree>
    <p:extLst>
      <p:ext uri="{BB962C8B-B14F-4D97-AF65-F5344CB8AC3E}">
        <p14:creationId xmlns:p14="http://schemas.microsoft.com/office/powerpoint/2010/main" val="915493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Plant Considerations (2 of 2)</a:t>
            </a:r>
          </a:p>
        </p:txBody>
      </p:sp>
      <p:sp>
        <p:nvSpPr>
          <p:cNvPr id="5" name="Content Placeholder 4"/>
          <p:cNvSpPr>
            <a:spLocks noGrp="1"/>
          </p:cNvSpPr>
          <p:nvPr>
            <p:ph idx="1"/>
          </p:nvPr>
        </p:nvSpPr>
        <p:spPr>
          <a:xfrm>
            <a:off x="609600" y="1524000"/>
            <a:ext cx="6156136" cy="4876800"/>
          </a:xfrm>
        </p:spPr>
        <p:txBody>
          <a:bodyPr/>
          <a:lstStyle/>
          <a:p>
            <a:r>
              <a:rPr lang="en-US" sz="2800" dirty="0"/>
              <a:t>Descent planning should be done with  two factors in mind</a:t>
            </a:r>
          </a:p>
          <a:p>
            <a:pPr lvl="1"/>
            <a:r>
              <a:rPr lang="en-US" sz="2800" dirty="0"/>
              <a:t>Speed management</a:t>
            </a:r>
          </a:p>
          <a:p>
            <a:pPr lvl="1"/>
            <a:r>
              <a:rPr lang="en-US" sz="2800" dirty="0"/>
              <a:t>Engine temperature management</a:t>
            </a:r>
          </a:p>
          <a:p>
            <a:r>
              <a:rPr lang="en-US" sz="2800" dirty="0"/>
              <a:t>Both can result in costly maintenance if not managed properly</a:t>
            </a:r>
          </a:p>
          <a:p>
            <a:endParaRPr lang="en-US" sz="2800" dirty="0"/>
          </a:p>
          <a:p>
            <a:endParaRPr lang="en-US" sz="2800" dirty="0"/>
          </a:p>
        </p:txBody>
      </p:sp>
      <p:pic>
        <p:nvPicPr>
          <p:cNvPr id="7" name="Picture 6">
            <a:extLst>
              <a:ext uri="{FF2B5EF4-FFF2-40B4-BE49-F238E27FC236}">
                <a16:creationId xmlns:a16="http://schemas.microsoft.com/office/drawing/2014/main" id="{54AFB8D4-AF46-F542-8F1B-9EF964F59A1B}"/>
              </a:ext>
            </a:extLst>
          </p:cNvPr>
          <p:cNvPicPr>
            <a:picLocks noChangeAspect="1"/>
          </p:cNvPicPr>
          <p:nvPr/>
        </p:nvPicPr>
        <p:blipFill>
          <a:blip r:embed="rId3"/>
          <a:stretch>
            <a:fillRect/>
          </a:stretch>
        </p:blipFill>
        <p:spPr>
          <a:xfrm>
            <a:off x="6765737" y="1219200"/>
            <a:ext cx="5219406" cy="5562600"/>
          </a:xfrm>
          <a:prstGeom prst="rect">
            <a:avLst/>
          </a:prstGeom>
        </p:spPr>
      </p:pic>
    </p:spTree>
    <p:extLst>
      <p:ext uri="{BB962C8B-B14F-4D97-AF65-F5344CB8AC3E}">
        <p14:creationId xmlns:p14="http://schemas.microsoft.com/office/powerpoint/2010/main" val="2791655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plant Considerations</a:t>
            </a:r>
          </a:p>
        </p:txBody>
      </p:sp>
      <p:sp>
        <p:nvSpPr>
          <p:cNvPr id="5" name="Content Placeholder 4"/>
          <p:cNvSpPr>
            <a:spLocks noGrp="1"/>
          </p:cNvSpPr>
          <p:nvPr>
            <p:ph idx="1"/>
          </p:nvPr>
        </p:nvSpPr>
        <p:spPr/>
        <p:txBody>
          <a:bodyPr/>
          <a:lstStyle/>
          <a:p>
            <a:r>
              <a:rPr lang="en-US" sz="2800" dirty="0"/>
              <a:t>Allow sufficient time for the descent</a:t>
            </a:r>
          </a:p>
          <a:p>
            <a:pPr lvl="1"/>
            <a:r>
              <a:rPr lang="en-US" sz="2800" dirty="0"/>
              <a:t>Too little time can result in:</a:t>
            </a:r>
          </a:p>
          <a:p>
            <a:pPr lvl="2"/>
            <a:r>
              <a:rPr lang="en-US" sz="2800" dirty="0"/>
              <a:t>Over-speed during descent which can result in structural damage</a:t>
            </a:r>
          </a:p>
          <a:p>
            <a:pPr lvl="2"/>
            <a:r>
              <a:rPr lang="en-US" sz="2800" dirty="0"/>
              <a:t>Large reductions in power to manage speed which can result in shock-cooling of the engine</a:t>
            </a:r>
          </a:p>
          <a:p>
            <a:pPr lvl="3"/>
            <a:r>
              <a:rPr lang="en-US" sz="2800" dirty="0"/>
              <a:t>20 inches MP does not reduce speed that much</a:t>
            </a:r>
          </a:p>
          <a:p>
            <a:pPr lvl="3"/>
            <a:r>
              <a:rPr lang="en-US" sz="2800" dirty="0"/>
              <a:t>Reduce BEFORE descent</a:t>
            </a:r>
          </a:p>
          <a:p>
            <a:pPr lvl="1"/>
            <a:endParaRPr lang="en-US" sz="2800" dirty="0"/>
          </a:p>
          <a:p>
            <a:endParaRPr lang="en-US" sz="2800" dirty="0"/>
          </a:p>
          <a:p>
            <a:endParaRPr lang="en-US" sz="2800" dirty="0"/>
          </a:p>
        </p:txBody>
      </p:sp>
    </p:spTree>
    <p:extLst>
      <p:ext uri="{BB962C8B-B14F-4D97-AF65-F5344CB8AC3E}">
        <p14:creationId xmlns:p14="http://schemas.microsoft.com/office/powerpoint/2010/main" val="1704191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plant Considerations</a:t>
            </a:r>
          </a:p>
        </p:txBody>
      </p:sp>
      <p:sp>
        <p:nvSpPr>
          <p:cNvPr id="5" name="Content Placeholder 4"/>
          <p:cNvSpPr>
            <a:spLocks noGrp="1"/>
          </p:cNvSpPr>
          <p:nvPr>
            <p:ph idx="1"/>
          </p:nvPr>
        </p:nvSpPr>
        <p:spPr/>
        <p:txBody>
          <a:bodyPr/>
          <a:lstStyle/>
          <a:p>
            <a:r>
              <a:rPr lang="en-US" sz="2400" dirty="0"/>
              <a:t>Good rule of thumb:</a:t>
            </a:r>
          </a:p>
          <a:p>
            <a:pPr lvl="1"/>
            <a:r>
              <a:rPr lang="en-US" sz="2400" dirty="0"/>
              <a:t>Allow 5 miles or 2 minutes per 1000’ and 1” MP</a:t>
            </a:r>
          </a:p>
          <a:p>
            <a:pPr lvl="1"/>
            <a:r>
              <a:rPr lang="en-US" sz="2400" dirty="0"/>
              <a:t>Shallow descents and gradual power reductions prevent over-speeding and allow you to arrive in the pattern at the appropriate approach speed.</a:t>
            </a:r>
          </a:p>
          <a:p>
            <a:pPr lvl="1"/>
            <a:r>
              <a:rPr lang="en-US" sz="2400" dirty="0"/>
              <a:t>Hand flown approaches at 150 knots can be “interesting” (no autopilot installed)</a:t>
            </a:r>
          </a:p>
          <a:p>
            <a:pPr lvl="1"/>
            <a:endParaRPr lang="en-US" sz="2400" dirty="0"/>
          </a:p>
          <a:p>
            <a:r>
              <a:rPr lang="en-US" sz="2400" dirty="0"/>
              <a:t>Do not set prop to full until it is already at fine pitch</a:t>
            </a:r>
          </a:p>
          <a:p>
            <a:pPr lvl="1"/>
            <a:r>
              <a:rPr lang="en-US" sz="2400" dirty="0"/>
              <a:t>Even though the checklists say otherwise</a:t>
            </a:r>
          </a:p>
          <a:p>
            <a:pPr lvl="1"/>
            <a:r>
              <a:rPr lang="en-US" sz="2400" dirty="0"/>
              <a:t>Drag is very, very substantial</a:t>
            </a:r>
          </a:p>
          <a:p>
            <a:endParaRPr lang="en-US" sz="2400" dirty="0"/>
          </a:p>
          <a:p>
            <a:endParaRPr lang="en-US" sz="2400" dirty="0"/>
          </a:p>
        </p:txBody>
      </p:sp>
    </p:spTree>
    <p:extLst>
      <p:ext uri="{BB962C8B-B14F-4D97-AF65-F5344CB8AC3E}">
        <p14:creationId xmlns:p14="http://schemas.microsoft.com/office/powerpoint/2010/main" val="648104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Preflight Items</a:t>
            </a:r>
          </a:p>
        </p:txBody>
      </p:sp>
      <p:pic>
        <p:nvPicPr>
          <p:cNvPr id="6" name="Picture 5">
            <a:extLst>
              <a:ext uri="{FF2B5EF4-FFF2-40B4-BE49-F238E27FC236}">
                <a16:creationId xmlns:a16="http://schemas.microsoft.com/office/drawing/2014/main" id="{ED67338D-7202-D448-BDAA-7D54D60F14AA}"/>
              </a:ext>
            </a:extLst>
          </p:cNvPr>
          <p:cNvPicPr>
            <a:picLocks noChangeAspect="1"/>
          </p:cNvPicPr>
          <p:nvPr/>
        </p:nvPicPr>
        <p:blipFill>
          <a:blip r:embed="rId3"/>
          <a:stretch>
            <a:fillRect/>
          </a:stretch>
        </p:blipFill>
        <p:spPr>
          <a:xfrm>
            <a:off x="609600" y="1219200"/>
            <a:ext cx="5151991" cy="5181600"/>
          </a:xfrm>
          <a:prstGeom prst="rect">
            <a:avLst/>
          </a:prstGeom>
        </p:spPr>
      </p:pic>
      <p:sp>
        <p:nvSpPr>
          <p:cNvPr id="7" name="Rectangle 6">
            <a:extLst>
              <a:ext uri="{FF2B5EF4-FFF2-40B4-BE49-F238E27FC236}">
                <a16:creationId xmlns:a16="http://schemas.microsoft.com/office/drawing/2014/main" id="{35A1B79F-B028-D243-80FB-591ACE553BE8}"/>
              </a:ext>
            </a:extLst>
          </p:cNvPr>
          <p:cNvSpPr/>
          <p:nvPr/>
        </p:nvSpPr>
        <p:spPr bwMode="auto">
          <a:xfrm>
            <a:off x="4047744" y="1524000"/>
            <a:ext cx="1713846" cy="4876800"/>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BauerBodni Titl BT" pitchFamily="82" charset="0"/>
            </a:endParaRPr>
          </a:p>
        </p:txBody>
      </p:sp>
      <p:sp>
        <p:nvSpPr>
          <p:cNvPr id="5" name="Content Placeholder 4"/>
          <p:cNvSpPr>
            <a:spLocks noGrp="1"/>
          </p:cNvSpPr>
          <p:nvPr>
            <p:ph idx="1"/>
          </p:nvPr>
        </p:nvSpPr>
        <p:spPr>
          <a:xfrm>
            <a:off x="4201298" y="1828800"/>
            <a:ext cx="7381102" cy="4572000"/>
          </a:xfrm>
        </p:spPr>
        <p:txBody>
          <a:bodyPr/>
          <a:lstStyle/>
          <a:p>
            <a:r>
              <a:rPr lang="en-US" sz="2000" dirty="0"/>
              <a:t>182 flow doesn’t quite work because flaps don’t go down when the right door is open.  Check fuel first.</a:t>
            </a:r>
          </a:p>
          <a:p>
            <a:r>
              <a:rPr lang="en-US" sz="2000" dirty="0"/>
              <a:t>Fuel reservoir drains are not on the preflight checklist</a:t>
            </a:r>
          </a:p>
          <a:p>
            <a:pPr lvl="1"/>
            <a:r>
              <a:rPr lang="en-US" sz="2000" dirty="0"/>
              <a:t>Recommend </a:t>
            </a:r>
            <a:r>
              <a:rPr lang="en-US" sz="2000" dirty="0" err="1"/>
              <a:t>sumping</a:t>
            </a:r>
            <a:r>
              <a:rPr lang="en-US" sz="2000" dirty="0"/>
              <a:t> both reservoirs</a:t>
            </a:r>
          </a:p>
          <a:p>
            <a:r>
              <a:rPr lang="en-US" sz="2000" dirty="0"/>
              <a:t>The alternator belt can (should) be checked</a:t>
            </a:r>
          </a:p>
          <a:p>
            <a:pPr lvl="1"/>
            <a:r>
              <a:rPr lang="en-US" sz="2000" dirty="0"/>
              <a:t>It’s right behind the oil dipstick on the back of the engine</a:t>
            </a:r>
          </a:p>
          <a:p>
            <a:pPr lvl="1"/>
            <a:r>
              <a:rPr lang="en-US" sz="2000" dirty="0"/>
              <a:t>This plane has a history of repeated alternator belt failures</a:t>
            </a:r>
          </a:p>
          <a:p>
            <a:pPr lvl="1"/>
            <a:r>
              <a:rPr lang="en-US" sz="2000" dirty="0"/>
              <a:t>If you can turn the alternator by hand without the propellor moving, ground the plane</a:t>
            </a:r>
          </a:p>
        </p:txBody>
      </p:sp>
    </p:spTree>
    <p:extLst>
      <p:ext uri="{BB962C8B-B14F-4D97-AF65-F5344CB8AC3E}">
        <p14:creationId xmlns:p14="http://schemas.microsoft.com/office/powerpoint/2010/main" val="3808593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Procedures</a:t>
            </a:r>
          </a:p>
        </p:txBody>
      </p:sp>
      <p:sp>
        <p:nvSpPr>
          <p:cNvPr id="5" name="Content Placeholder 4"/>
          <p:cNvSpPr>
            <a:spLocks noGrp="1"/>
          </p:cNvSpPr>
          <p:nvPr>
            <p:ph idx="1"/>
          </p:nvPr>
        </p:nvSpPr>
        <p:spPr>
          <a:xfrm>
            <a:off x="609600" y="1524000"/>
            <a:ext cx="10972800" cy="4876800"/>
          </a:xfrm>
        </p:spPr>
        <p:txBody>
          <a:bodyPr numCol="2"/>
          <a:lstStyle/>
          <a:p>
            <a:r>
              <a:rPr lang="en-US" sz="2400" dirty="0"/>
              <a:t>Fuel injection startup procedures</a:t>
            </a:r>
          </a:p>
          <a:p>
            <a:pPr lvl="1"/>
            <a:r>
              <a:rPr lang="en-US" sz="2400" dirty="0"/>
              <a:t>1. Mixture -- RICH.</a:t>
            </a:r>
          </a:p>
          <a:p>
            <a:pPr lvl="1"/>
            <a:r>
              <a:rPr lang="en-US" sz="2400" dirty="0"/>
              <a:t>2. Propeller -- HIGH RPM.</a:t>
            </a:r>
          </a:p>
          <a:p>
            <a:pPr lvl="1"/>
            <a:r>
              <a:rPr lang="en-US" sz="2400" dirty="0"/>
              <a:t>3. Throttle -- CLOSED.</a:t>
            </a:r>
          </a:p>
          <a:p>
            <a:pPr lvl="1"/>
            <a:r>
              <a:rPr lang="en-US" sz="2400" dirty="0"/>
              <a:t>4. Auxiliary Fuel Pump -- ON.</a:t>
            </a:r>
          </a:p>
          <a:p>
            <a:pPr lvl="1"/>
            <a:r>
              <a:rPr lang="en-US" sz="2400" dirty="0"/>
              <a:t>5. Throttle -- ADVANCE to obtain 8-10 gph fuel flow (full throttle, wait), then return to CLOSED position.</a:t>
            </a:r>
          </a:p>
          <a:p>
            <a:pPr lvl="1"/>
            <a:r>
              <a:rPr lang="en-US" sz="2400" dirty="0"/>
              <a:t>5.5 close immediately if warm, wait ~5 sec if near freezing</a:t>
            </a:r>
          </a:p>
          <a:p>
            <a:pPr lvl="1"/>
            <a:r>
              <a:rPr lang="en-US" sz="2400" dirty="0"/>
              <a:t>6. Auxiliary Fuel Pump -- OFF.</a:t>
            </a:r>
          </a:p>
          <a:p>
            <a:pPr lvl="1"/>
            <a:r>
              <a:rPr lang="en-US" sz="2400" dirty="0"/>
              <a:t>7. Propeller Area -- CLEAR.</a:t>
            </a:r>
          </a:p>
          <a:p>
            <a:pPr lvl="1"/>
            <a:r>
              <a:rPr lang="en-US" sz="2400" dirty="0"/>
              <a:t>8. Ignition Switch -- START.</a:t>
            </a:r>
          </a:p>
          <a:p>
            <a:pPr lvl="1"/>
            <a:r>
              <a:rPr lang="en-US" sz="2400" dirty="0"/>
              <a:t>9. Throttle -- ADVANCE slowly.</a:t>
            </a:r>
          </a:p>
          <a:p>
            <a:pPr lvl="1"/>
            <a:r>
              <a:rPr lang="en-US" sz="2400" dirty="0"/>
              <a:t>10. Ignition Switch -- RELEASE when engine starts.</a:t>
            </a:r>
          </a:p>
          <a:p>
            <a:pPr lvl="1"/>
            <a:r>
              <a:rPr lang="en-US" sz="2400" dirty="0"/>
              <a:t>10.5 Turn on fuel pump momentarily if it starts to die (slightly </a:t>
            </a:r>
            <a:r>
              <a:rPr lang="en-US" sz="2400" dirty="0" err="1"/>
              <a:t>underprimed</a:t>
            </a:r>
            <a:r>
              <a:rPr lang="en-US" sz="2400" dirty="0"/>
              <a:t>)</a:t>
            </a:r>
          </a:p>
          <a:p>
            <a:pPr lvl="1"/>
            <a:r>
              <a:rPr lang="en-US" sz="2400" dirty="0"/>
              <a:t>11. Throttle – 1000 RPM.</a:t>
            </a:r>
          </a:p>
          <a:p>
            <a:pPr lvl="1"/>
            <a:r>
              <a:rPr lang="en-US" sz="2400" dirty="0"/>
              <a:t>12. Oil Pressure -- CHECK.</a:t>
            </a:r>
          </a:p>
          <a:p>
            <a:pPr lvl="1"/>
            <a:r>
              <a:rPr lang="en-US" sz="2400" dirty="0"/>
              <a:t>13. Check ammeter and engine analyzer</a:t>
            </a:r>
          </a:p>
        </p:txBody>
      </p:sp>
    </p:spTree>
    <p:extLst>
      <p:ext uri="{BB962C8B-B14F-4D97-AF65-F5344CB8AC3E}">
        <p14:creationId xmlns:p14="http://schemas.microsoft.com/office/powerpoint/2010/main" val="1929467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N7304N 1976 Cessna U206G, SN: U20603607</a:t>
            </a:r>
          </a:p>
        </p:txBody>
      </p:sp>
      <p:sp>
        <p:nvSpPr>
          <p:cNvPr id="3" name="Content Placeholder 2"/>
          <p:cNvSpPr>
            <a:spLocks noGrp="1"/>
          </p:cNvSpPr>
          <p:nvPr>
            <p:ph idx="1"/>
          </p:nvPr>
        </p:nvSpPr>
        <p:spPr>
          <a:xfrm>
            <a:off x="609600" y="1524000"/>
            <a:ext cx="10972800" cy="4876800"/>
          </a:xfrm>
        </p:spPr>
        <p:txBody>
          <a:bodyPr/>
          <a:lstStyle/>
          <a:p>
            <a:r>
              <a:rPr lang="en-US" sz="2800" dirty="0"/>
              <a:t>U206G</a:t>
            </a:r>
          </a:p>
          <a:p>
            <a:r>
              <a:rPr lang="en-US" sz="2800" dirty="0" err="1"/>
              <a:t>Stationair</a:t>
            </a:r>
            <a:br>
              <a:rPr lang="en-US" sz="2800" dirty="0"/>
            </a:br>
            <a:r>
              <a:rPr lang="en-US" sz="2800" dirty="0" err="1"/>
              <a:t>Stationair</a:t>
            </a:r>
            <a:r>
              <a:rPr lang="en-US" sz="2800" dirty="0"/>
              <a:t> II</a:t>
            </a:r>
          </a:p>
          <a:p>
            <a:endParaRPr lang="en-US" sz="2800" dirty="0"/>
          </a:p>
          <a:p>
            <a:r>
              <a:rPr lang="en-US" sz="2800" dirty="0"/>
              <a:t>U20603522 thru U20604074</a:t>
            </a:r>
          </a:p>
          <a:p>
            <a:r>
              <a:rPr lang="en-US" sz="2800" dirty="0"/>
              <a:t>Continental IO-520-F</a:t>
            </a:r>
            <a:br>
              <a:rPr lang="en-US" sz="2800" dirty="0"/>
            </a:br>
            <a:r>
              <a:rPr lang="en-US" sz="2800" dirty="0"/>
              <a:t> 300 HP @ 2850 RPM (TO)</a:t>
            </a:r>
            <a:br>
              <a:rPr lang="en-US" sz="2800" dirty="0"/>
            </a:br>
            <a:r>
              <a:rPr lang="en-US" sz="2800" dirty="0"/>
              <a:t> 285 HP @ 2700 RPM (</a:t>
            </a:r>
            <a:r>
              <a:rPr lang="en-US" sz="2800" dirty="0" err="1"/>
              <a:t>cont</a:t>
            </a:r>
            <a:r>
              <a:rPr lang="en-US" sz="2800" dirty="0"/>
              <a:t>)</a:t>
            </a:r>
          </a:p>
          <a:p>
            <a:endParaRPr lang="en-US" sz="2800" dirty="0"/>
          </a:p>
        </p:txBody>
      </p:sp>
      <p:pic>
        <p:nvPicPr>
          <p:cNvPr id="12" name="Picture 11">
            <a:extLst>
              <a:ext uri="{FF2B5EF4-FFF2-40B4-BE49-F238E27FC236}">
                <a16:creationId xmlns:a16="http://schemas.microsoft.com/office/drawing/2014/main" id="{F4B00973-C8E8-1546-B719-BC34B488661F}"/>
              </a:ext>
            </a:extLst>
          </p:cNvPr>
          <p:cNvPicPr>
            <a:picLocks noChangeAspect="1"/>
          </p:cNvPicPr>
          <p:nvPr/>
        </p:nvPicPr>
        <p:blipFill>
          <a:blip r:embed="rId3"/>
          <a:stretch>
            <a:fillRect/>
          </a:stretch>
        </p:blipFill>
        <p:spPr>
          <a:xfrm>
            <a:off x="6096000" y="1524000"/>
            <a:ext cx="5486399" cy="4114799"/>
          </a:xfrm>
          <a:prstGeom prst="rect">
            <a:avLst/>
          </a:prstGeom>
        </p:spPr>
      </p:pic>
    </p:spTree>
    <p:extLst>
      <p:ext uri="{BB962C8B-B14F-4D97-AF65-F5344CB8AC3E}">
        <p14:creationId xmlns:p14="http://schemas.microsoft.com/office/powerpoint/2010/main" val="1304899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Flap Operation and Cargo Door</a:t>
            </a:r>
          </a:p>
        </p:txBody>
      </p:sp>
      <p:sp>
        <p:nvSpPr>
          <p:cNvPr id="5" name="Content Placeholder 4"/>
          <p:cNvSpPr>
            <a:spLocks noGrp="1"/>
          </p:cNvSpPr>
          <p:nvPr>
            <p:ph idx="1"/>
          </p:nvPr>
        </p:nvSpPr>
        <p:spPr>
          <a:xfrm>
            <a:off x="6701480" y="1524000"/>
            <a:ext cx="4880919" cy="4876800"/>
          </a:xfrm>
        </p:spPr>
        <p:txBody>
          <a:bodyPr/>
          <a:lstStyle/>
          <a:p>
            <a:r>
              <a:rPr lang="en-US" dirty="0"/>
              <a:t>The U206G utility door contains a safety switch which disables the flap operation if the door is open.</a:t>
            </a:r>
          </a:p>
          <a:p>
            <a:r>
              <a:rPr lang="en-US" dirty="0"/>
              <a:t>In an emergency situation, DO NOT open the utility door until </a:t>
            </a:r>
            <a:r>
              <a:rPr lang="en-US" u="sng" dirty="0"/>
              <a:t>after</a:t>
            </a:r>
            <a:r>
              <a:rPr lang="en-US" dirty="0"/>
              <a:t> the desired flaps are deployed.</a:t>
            </a:r>
          </a:p>
          <a:p>
            <a:pPr lvl="1"/>
            <a:r>
              <a:rPr lang="en-US" dirty="0"/>
              <a:t>After the flaps are deployed, open the door as follows:</a:t>
            </a:r>
          </a:p>
          <a:p>
            <a:pPr lvl="2"/>
            <a:r>
              <a:rPr lang="en-US" dirty="0"/>
              <a:t>Rotate forward cargo door handle full forward and then full aft</a:t>
            </a:r>
          </a:p>
          <a:p>
            <a:pPr lvl="2"/>
            <a:r>
              <a:rPr lang="en-US" dirty="0"/>
              <a:t>Open forward cargo door as far as possible</a:t>
            </a:r>
          </a:p>
          <a:p>
            <a:pPr lvl="2"/>
            <a:r>
              <a:rPr lang="en-US" dirty="0"/>
              <a:t>Rotate red handle in rear cargo door forward</a:t>
            </a:r>
          </a:p>
          <a:p>
            <a:pPr lvl="2"/>
            <a:r>
              <a:rPr lang="en-US" dirty="0"/>
              <a:t>Force rear cargo door full open</a:t>
            </a:r>
          </a:p>
        </p:txBody>
      </p:sp>
      <p:pic>
        <p:nvPicPr>
          <p:cNvPr id="6" name="Picture 5">
            <a:extLst>
              <a:ext uri="{FF2B5EF4-FFF2-40B4-BE49-F238E27FC236}">
                <a16:creationId xmlns:a16="http://schemas.microsoft.com/office/drawing/2014/main" id="{5DCE5FD8-27A4-2348-8D2E-9F2699542EF5}"/>
              </a:ext>
            </a:extLst>
          </p:cNvPr>
          <p:cNvPicPr>
            <a:picLocks noChangeAspect="1"/>
          </p:cNvPicPr>
          <p:nvPr/>
        </p:nvPicPr>
        <p:blipFill rotWithShape="1">
          <a:blip r:embed="rId3"/>
          <a:srcRect l="2974" r="14026" b="13767"/>
          <a:stretch/>
        </p:blipFill>
        <p:spPr>
          <a:xfrm>
            <a:off x="609600" y="1524000"/>
            <a:ext cx="6091881" cy="4205416"/>
          </a:xfrm>
          <a:prstGeom prst="rect">
            <a:avLst/>
          </a:prstGeom>
        </p:spPr>
      </p:pic>
    </p:spTree>
    <p:extLst>
      <p:ext uri="{BB962C8B-B14F-4D97-AF65-F5344CB8AC3E}">
        <p14:creationId xmlns:p14="http://schemas.microsoft.com/office/powerpoint/2010/main" val="574456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Operation Considerations (1 of 3)</a:t>
            </a:r>
          </a:p>
        </p:txBody>
      </p:sp>
      <p:sp>
        <p:nvSpPr>
          <p:cNvPr id="5" name="Content Placeholder 4"/>
          <p:cNvSpPr>
            <a:spLocks noGrp="1"/>
          </p:cNvSpPr>
          <p:nvPr>
            <p:ph idx="1"/>
          </p:nvPr>
        </p:nvSpPr>
        <p:spPr>
          <a:xfrm>
            <a:off x="5301048" y="1524000"/>
            <a:ext cx="6281351" cy="4876800"/>
          </a:xfrm>
        </p:spPr>
        <p:txBody>
          <a:bodyPr/>
          <a:lstStyle/>
          <a:p>
            <a:r>
              <a:rPr lang="en-US" sz="2800" dirty="0"/>
              <a:t>Power off stall procedures</a:t>
            </a:r>
          </a:p>
          <a:p>
            <a:pPr lvl="1"/>
            <a:r>
              <a:rPr lang="en-US" sz="2800" dirty="0"/>
              <a:t>Should have all flaps deployed by 1.3Vso</a:t>
            </a:r>
          </a:p>
          <a:p>
            <a:pPr lvl="1"/>
            <a:r>
              <a:rPr lang="en-US" sz="2800" dirty="0"/>
              <a:t>Very little buffeting </a:t>
            </a:r>
          </a:p>
          <a:p>
            <a:pPr lvl="1"/>
            <a:r>
              <a:rPr lang="en-US" sz="2800" dirty="0"/>
              <a:t>Audible stall warning 10kts prior to stall</a:t>
            </a:r>
          </a:p>
          <a:p>
            <a:pPr lvl="1"/>
            <a:r>
              <a:rPr lang="en-US" sz="2800" dirty="0"/>
              <a:t>Pronounced wing drop if uncoordinated at point of stall</a:t>
            </a:r>
          </a:p>
          <a:p>
            <a:pPr lvl="1"/>
            <a:r>
              <a:rPr lang="en-US" sz="2800" dirty="0"/>
              <a:t>Controls don’t mush like 182; stall is sudden</a:t>
            </a:r>
          </a:p>
          <a:p>
            <a:pPr lvl="1"/>
            <a:endParaRPr lang="en-US" sz="2800" dirty="0"/>
          </a:p>
          <a:p>
            <a:endParaRPr lang="en-US" sz="2800" dirty="0"/>
          </a:p>
        </p:txBody>
      </p:sp>
      <p:pic>
        <p:nvPicPr>
          <p:cNvPr id="7" name="Picture 6">
            <a:extLst>
              <a:ext uri="{FF2B5EF4-FFF2-40B4-BE49-F238E27FC236}">
                <a16:creationId xmlns:a16="http://schemas.microsoft.com/office/drawing/2014/main" id="{DFC4C262-300E-B843-A293-B4E39ED9E239}"/>
              </a:ext>
            </a:extLst>
          </p:cNvPr>
          <p:cNvPicPr>
            <a:picLocks noChangeAspect="1"/>
          </p:cNvPicPr>
          <p:nvPr/>
        </p:nvPicPr>
        <p:blipFill>
          <a:blip r:embed="rId3"/>
          <a:stretch>
            <a:fillRect/>
          </a:stretch>
        </p:blipFill>
        <p:spPr>
          <a:xfrm>
            <a:off x="609601" y="2417064"/>
            <a:ext cx="5185664" cy="2916936"/>
          </a:xfrm>
          <a:prstGeom prst="rect">
            <a:avLst/>
          </a:prstGeom>
        </p:spPr>
      </p:pic>
    </p:spTree>
    <p:extLst>
      <p:ext uri="{BB962C8B-B14F-4D97-AF65-F5344CB8AC3E}">
        <p14:creationId xmlns:p14="http://schemas.microsoft.com/office/powerpoint/2010/main" val="3035805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Operation Considerations (2 of 3)</a:t>
            </a:r>
          </a:p>
        </p:txBody>
      </p:sp>
      <p:sp>
        <p:nvSpPr>
          <p:cNvPr id="5" name="Content Placeholder 4"/>
          <p:cNvSpPr>
            <a:spLocks noGrp="1"/>
          </p:cNvSpPr>
          <p:nvPr>
            <p:ph idx="1"/>
          </p:nvPr>
        </p:nvSpPr>
        <p:spPr>
          <a:xfrm>
            <a:off x="5120640" y="1524000"/>
            <a:ext cx="6461760" cy="4876800"/>
          </a:xfrm>
        </p:spPr>
        <p:txBody>
          <a:bodyPr/>
          <a:lstStyle/>
          <a:p>
            <a:r>
              <a:rPr lang="en-US" sz="2400" dirty="0"/>
              <a:t>Power on stall procedures</a:t>
            </a:r>
          </a:p>
          <a:p>
            <a:pPr lvl="1"/>
            <a:r>
              <a:rPr lang="en-US" sz="2400" dirty="0"/>
              <a:t>Do not allow the plane to climb when setting up for the stall</a:t>
            </a:r>
          </a:p>
          <a:p>
            <a:pPr lvl="1"/>
            <a:r>
              <a:rPr lang="en-US" sz="2400" dirty="0"/>
              <a:t>Establish the stall attitude prior to adding power</a:t>
            </a:r>
          </a:p>
          <a:p>
            <a:pPr lvl="2"/>
            <a:r>
              <a:rPr lang="en-US" sz="2400" dirty="0"/>
              <a:t>Slow to rotation</a:t>
            </a:r>
          </a:p>
          <a:p>
            <a:pPr lvl="2"/>
            <a:r>
              <a:rPr lang="en-US" sz="2400" dirty="0"/>
              <a:t>Continue pull for pitch up</a:t>
            </a:r>
          </a:p>
          <a:p>
            <a:pPr lvl="2"/>
            <a:r>
              <a:rPr lang="en-US" sz="2400" dirty="0"/>
              <a:t>Then add power</a:t>
            </a:r>
          </a:p>
          <a:p>
            <a:pPr lvl="2"/>
            <a:r>
              <a:rPr lang="en-US" sz="2400" dirty="0"/>
              <a:t>Stay well behind the power curve (65 knots)</a:t>
            </a:r>
          </a:p>
          <a:p>
            <a:pPr lvl="1"/>
            <a:r>
              <a:rPr lang="en-US" sz="2400" dirty="0"/>
              <a:t>Use a maximum of 65% power (21/2550; 20/2550 above 8000)</a:t>
            </a:r>
          </a:p>
          <a:p>
            <a:pPr lvl="1"/>
            <a:endParaRPr lang="en-US" sz="2400" dirty="0"/>
          </a:p>
          <a:p>
            <a:endParaRPr lang="en-US" sz="2400" dirty="0"/>
          </a:p>
        </p:txBody>
      </p:sp>
      <p:pic>
        <p:nvPicPr>
          <p:cNvPr id="6" name="Picture 5">
            <a:extLst>
              <a:ext uri="{FF2B5EF4-FFF2-40B4-BE49-F238E27FC236}">
                <a16:creationId xmlns:a16="http://schemas.microsoft.com/office/drawing/2014/main" id="{BAA2A9BA-4E1E-FC45-9DE3-5EC1CA9DA2E2}"/>
              </a:ext>
            </a:extLst>
          </p:cNvPr>
          <p:cNvPicPr>
            <a:picLocks noChangeAspect="1"/>
          </p:cNvPicPr>
          <p:nvPr/>
        </p:nvPicPr>
        <p:blipFill>
          <a:blip r:embed="rId3"/>
          <a:stretch>
            <a:fillRect/>
          </a:stretch>
        </p:blipFill>
        <p:spPr>
          <a:xfrm>
            <a:off x="609600" y="2900954"/>
            <a:ext cx="5074508" cy="2854411"/>
          </a:xfrm>
          <a:prstGeom prst="rect">
            <a:avLst/>
          </a:prstGeom>
        </p:spPr>
      </p:pic>
    </p:spTree>
    <p:extLst>
      <p:ext uri="{BB962C8B-B14F-4D97-AF65-F5344CB8AC3E}">
        <p14:creationId xmlns:p14="http://schemas.microsoft.com/office/powerpoint/2010/main" val="2671640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Operation Considerations (3 of 3)</a:t>
            </a:r>
          </a:p>
        </p:txBody>
      </p:sp>
      <p:sp>
        <p:nvSpPr>
          <p:cNvPr id="5" name="Content Placeholder 4"/>
          <p:cNvSpPr>
            <a:spLocks noGrp="1"/>
          </p:cNvSpPr>
          <p:nvPr>
            <p:ph idx="1"/>
          </p:nvPr>
        </p:nvSpPr>
        <p:spPr/>
        <p:txBody>
          <a:bodyPr/>
          <a:lstStyle/>
          <a:p>
            <a:r>
              <a:rPr lang="en-US" sz="2800" dirty="0"/>
              <a:t>Landings</a:t>
            </a:r>
          </a:p>
          <a:p>
            <a:pPr lvl="1"/>
            <a:r>
              <a:rPr lang="en-US" sz="2800" dirty="0"/>
              <a:t>Power management is key</a:t>
            </a:r>
          </a:p>
          <a:p>
            <a:pPr lvl="1"/>
            <a:r>
              <a:rPr lang="en-US" sz="2800" dirty="0"/>
              <a:t>Stabilized approach with power at 65 kt/full flaps</a:t>
            </a:r>
          </a:p>
          <a:p>
            <a:pPr lvl="1"/>
            <a:r>
              <a:rPr lang="en-US" sz="2800" dirty="0"/>
              <a:t>Nose heavy (be careful not to three-point)</a:t>
            </a:r>
          </a:p>
          <a:p>
            <a:pPr lvl="1"/>
            <a:r>
              <a:rPr lang="en-US" sz="2800" dirty="0"/>
              <a:t>Loss of inertia</a:t>
            </a:r>
          </a:p>
          <a:p>
            <a:pPr lvl="1"/>
            <a:r>
              <a:rPr lang="en-US" sz="2800" dirty="0"/>
              <a:t>Improper flaring = stall (suddenly), possible tail strike</a:t>
            </a:r>
          </a:p>
          <a:p>
            <a:pPr lvl="1"/>
            <a:r>
              <a:rPr lang="en-US" sz="2800" dirty="0"/>
              <a:t>Little ”mush” unlike 182</a:t>
            </a:r>
          </a:p>
          <a:p>
            <a:pPr lvl="1"/>
            <a:r>
              <a:rPr lang="en-US" sz="2800" dirty="0"/>
              <a:t>High drag; little floating</a:t>
            </a:r>
          </a:p>
          <a:p>
            <a:pPr lvl="1"/>
            <a:endParaRPr lang="en-US" sz="2800" dirty="0"/>
          </a:p>
          <a:p>
            <a:endParaRPr lang="en-US" sz="2800" dirty="0"/>
          </a:p>
        </p:txBody>
      </p:sp>
    </p:spTree>
    <p:extLst>
      <p:ext uri="{BB962C8B-B14F-4D97-AF65-F5344CB8AC3E}">
        <p14:creationId xmlns:p14="http://schemas.microsoft.com/office/powerpoint/2010/main" val="1235014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Operation Considerations (1 of 2)</a:t>
            </a:r>
          </a:p>
        </p:txBody>
      </p:sp>
      <p:sp>
        <p:nvSpPr>
          <p:cNvPr id="5" name="Content Placeholder 4"/>
          <p:cNvSpPr>
            <a:spLocks noGrp="1"/>
          </p:cNvSpPr>
          <p:nvPr>
            <p:ph idx="1"/>
          </p:nvPr>
        </p:nvSpPr>
        <p:spPr>
          <a:xfrm>
            <a:off x="3108960" y="1524000"/>
            <a:ext cx="8473440" cy="4876800"/>
          </a:xfrm>
        </p:spPr>
        <p:txBody>
          <a:bodyPr/>
          <a:lstStyle/>
          <a:p>
            <a:r>
              <a:rPr lang="en-US" sz="2800" dirty="0"/>
              <a:t>Engine out procedures</a:t>
            </a:r>
          </a:p>
          <a:p>
            <a:pPr lvl="1"/>
            <a:r>
              <a:rPr lang="en-US" sz="2800" dirty="0"/>
              <a:t>IMPERATIVE – join downwind abeam at TPA from an orbiting descent</a:t>
            </a:r>
          </a:p>
          <a:p>
            <a:pPr lvl="2"/>
            <a:r>
              <a:rPr lang="en-US" sz="2800" dirty="0"/>
              <a:t>Turn IMMEDIATELY towards the landing area</a:t>
            </a:r>
          </a:p>
          <a:p>
            <a:pPr lvl="2"/>
            <a:r>
              <a:rPr lang="en-US" sz="2800" dirty="0"/>
              <a:t>DO NOT extend more than 10° flaps until landing is assured</a:t>
            </a:r>
          </a:p>
          <a:p>
            <a:pPr lvl="2"/>
            <a:r>
              <a:rPr lang="en-US" sz="2800" dirty="0"/>
              <a:t>It’s more like an Arrow than 182. Glide ratio 7:1</a:t>
            </a:r>
          </a:p>
          <a:p>
            <a:pPr lvl="1"/>
            <a:endParaRPr lang="en-US" sz="2800" dirty="0"/>
          </a:p>
          <a:p>
            <a:endParaRPr lang="en-US" sz="2800" dirty="0"/>
          </a:p>
        </p:txBody>
      </p:sp>
      <p:pic>
        <p:nvPicPr>
          <p:cNvPr id="6" name="Picture 5">
            <a:extLst>
              <a:ext uri="{FF2B5EF4-FFF2-40B4-BE49-F238E27FC236}">
                <a16:creationId xmlns:a16="http://schemas.microsoft.com/office/drawing/2014/main" id="{C8A0A59F-BAE7-3541-8C8F-E3FC5CA85B66}"/>
              </a:ext>
            </a:extLst>
          </p:cNvPr>
          <p:cNvPicPr>
            <a:picLocks noChangeAspect="1"/>
          </p:cNvPicPr>
          <p:nvPr/>
        </p:nvPicPr>
        <p:blipFill>
          <a:blip r:embed="rId3"/>
          <a:stretch>
            <a:fillRect/>
          </a:stretch>
        </p:blipFill>
        <p:spPr>
          <a:xfrm>
            <a:off x="609600" y="3156712"/>
            <a:ext cx="3289300" cy="2463800"/>
          </a:xfrm>
          <a:prstGeom prst="rect">
            <a:avLst/>
          </a:prstGeom>
        </p:spPr>
      </p:pic>
    </p:spTree>
    <p:extLst>
      <p:ext uri="{BB962C8B-B14F-4D97-AF65-F5344CB8AC3E}">
        <p14:creationId xmlns:p14="http://schemas.microsoft.com/office/powerpoint/2010/main" val="4144499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Operation Considerations (2 of 2)</a:t>
            </a:r>
          </a:p>
        </p:txBody>
      </p:sp>
      <p:sp>
        <p:nvSpPr>
          <p:cNvPr id="5" name="Content Placeholder 4"/>
          <p:cNvSpPr>
            <a:spLocks noGrp="1"/>
          </p:cNvSpPr>
          <p:nvPr>
            <p:ph idx="1"/>
          </p:nvPr>
        </p:nvSpPr>
        <p:spPr/>
        <p:txBody>
          <a:bodyPr/>
          <a:lstStyle/>
          <a:p>
            <a:r>
              <a:rPr lang="en-US" sz="2400" dirty="0"/>
              <a:t>Engine out procedures</a:t>
            </a:r>
          </a:p>
          <a:p>
            <a:pPr lvl="1"/>
            <a:r>
              <a:rPr lang="en-US" sz="2400" dirty="0"/>
              <a:t>Straight in without power is unlikely to make the field (landing area)</a:t>
            </a:r>
          </a:p>
          <a:p>
            <a:pPr lvl="1"/>
            <a:r>
              <a:rPr lang="en-US" sz="2400" dirty="0"/>
              <a:t>Descent rate with power off much higher than 182</a:t>
            </a:r>
          </a:p>
          <a:p>
            <a:pPr lvl="1"/>
            <a:r>
              <a:rPr lang="en-US" sz="2400" dirty="0"/>
              <a:t>Energy management is critical</a:t>
            </a:r>
          </a:p>
          <a:p>
            <a:pPr lvl="2"/>
            <a:r>
              <a:rPr lang="en-US" sz="2400" dirty="0"/>
              <a:t>It is critical that airspeed be maintained throughout the procedure – glide, approach, and into the flare and landing</a:t>
            </a:r>
          </a:p>
          <a:p>
            <a:pPr lvl="1"/>
            <a:r>
              <a:rPr lang="en-US" sz="2400" dirty="0"/>
              <a:t>Power off, approach speed is higher – 80 knots dirty</a:t>
            </a:r>
          </a:p>
          <a:p>
            <a:pPr lvl="1"/>
            <a:r>
              <a:rPr lang="en-US" sz="2400" dirty="0"/>
              <a:t>Note your sight picture when practicing; it is quite steep, especially power off with flaps</a:t>
            </a:r>
          </a:p>
          <a:p>
            <a:pPr lvl="1"/>
            <a:endParaRPr lang="en-US" sz="2400" dirty="0"/>
          </a:p>
          <a:p>
            <a:endParaRPr lang="en-US" sz="2400" dirty="0"/>
          </a:p>
        </p:txBody>
      </p:sp>
    </p:spTree>
    <p:extLst>
      <p:ext uri="{BB962C8B-B14F-4D97-AF65-F5344CB8AC3E}">
        <p14:creationId xmlns:p14="http://schemas.microsoft.com/office/powerpoint/2010/main" val="1877909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 Approved Checklists</a:t>
            </a:r>
          </a:p>
        </p:txBody>
      </p:sp>
      <p:sp>
        <p:nvSpPr>
          <p:cNvPr id="5" name="Content Placeholder 4"/>
          <p:cNvSpPr>
            <a:spLocks noGrp="1"/>
          </p:cNvSpPr>
          <p:nvPr>
            <p:ph idx="1"/>
          </p:nvPr>
        </p:nvSpPr>
        <p:spPr/>
        <p:txBody>
          <a:bodyPr/>
          <a:lstStyle/>
          <a:p>
            <a:r>
              <a:rPr lang="en-US" sz="2400" dirty="0"/>
              <a:t>The CAP national website provides a link to approved normal and emergency checklists for each CAP aircraft by tail number.</a:t>
            </a:r>
          </a:p>
          <a:p>
            <a:pPr lvl="1"/>
            <a:r>
              <a:rPr lang="en-US" sz="2400" dirty="0">
                <a:hlinkClick r:id="rId3"/>
              </a:rPr>
              <a:t>https://www.capnhq.gov/CAP.ORMS.Web/ACFCHecklist.aspx</a:t>
            </a:r>
            <a:r>
              <a:rPr lang="en-US" sz="2400" dirty="0"/>
              <a:t> </a:t>
            </a:r>
          </a:p>
          <a:p>
            <a:r>
              <a:rPr lang="en-US" sz="2400" dirty="0"/>
              <a:t>Some procedures on the approved checklists for N7304N differ from the procedures contained in the aircraft POH.</a:t>
            </a:r>
          </a:p>
          <a:p>
            <a:r>
              <a:rPr lang="en-US" sz="2400" dirty="0"/>
              <a:t>Significant difference in the engine failure in flight sections.</a:t>
            </a:r>
          </a:p>
        </p:txBody>
      </p:sp>
    </p:spTree>
    <p:extLst>
      <p:ext uri="{BB962C8B-B14F-4D97-AF65-F5344CB8AC3E}">
        <p14:creationId xmlns:p14="http://schemas.microsoft.com/office/powerpoint/2010/main" val="3954238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 Approved Checklist</a:t>
            </a:r>
          </a:p>
        </p:txBody>
      </p:sp>
      <p:sp>
        <p:nvSpPr>
          <p:cNvPr id="5" name="Content Placeholder 4"/>
          <p:cNvSpPr>
            <a:spLocks noGrp="1"/>
          </p:cNvSpPr>
          <p:nvPr>
            <p:ph idx="1"/>
          </p:nvPr>
        </p:nvSpPr>
        <p:spPr/>
        <p:txBody>
          <a:bodyPr/>
          <a:lstStyle/>
          <a:p>
            <a:r>
              <a:rPr lang="en-US" sz="2400" dirty="0"/>
              <a:t>ENGINE FAILURE DURING FLIGHT (POH)</a:t>
            </a:r>
          </a:p>
          <a:p>
            <a:pPr lvl="1"/>
            <a:r>
              <a:rPr lang="en-US" sz="2400" dirty="0"/>
              <a:t>Airspeed — 75 KIAS</a:t>
            </a:r>
          </a:p>
          <a:p>
            <a:pPr lvl="1"/>
            <a:r>
              <a:rPr lang="en-US" sz="2400" dirty="0"/>
              <a:t>Fuel Selector Valve and Quantity — CHECK</a:t>
            </a:r>
          </a:p>
          <a:p>
            <a:pPr lvl="1"/>
            <a:r>
              <a:rPr lang="en-US" sz="2400" dirty="0"/>
              <a:t>Mixture — RICH</a:t>
            </a:r>
          </a:p>
          <a:p>
            <a:pPr lvl="1"/>
            <a:r>
              <a:rPr lang="en-US" sz="2400" dirty="0"/>
              <a:t>Auxiliary Fuel Pump — ON for 3-5 seconds with throttle 1/2 open; then OFF</a:t>
            </a:r>
          </a:p>
          <a:p>
            <a:pPr lvl="1"/>
            <a:r>
              <a:rPr lang="en-US" sz="2400" dirty="0"/>
              <a:t>Ignition Switch — BOTH (or START if propeller is stopped)</a:t>
            </a:r>
          </a:p>
          <a:p>
            <a:pPr lvl="1"/>
            <a:r>
              <a:rPr lang="en-US" sz="2400" dirty="0"/>
              <a:t>Throttle — ADVANCE slowly</a:t>
            </a:r>
          </a:p>
        </p:txBody>
      </p:sp>
    </p:spTree>
    <p:extLst>
      <p:ext uri="{BB962C8B-B14F-4D97-AF65-F5344CB8AC3E}">
        <p14:creationId xmlns:p14="http://schemas.microsoft.com/office/powerpoint/2010/main" val="2305472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 Approved Checklist</a:t>
            </a:r>
          </a:p>
        </p:txBody>
      </p:sp>
      <p:sp>
        <p:nvSpPr>
          <p:cNvPr id="5" name="Content Placeholder 4"/>
          <p:cNvSpPr>
            <a:spLocks noGrp="1"/>
          </p:cNvSpPr>
          <p:nvPr>
            <p:ph idx="1"/>
          </p:nvPr>
        </p:nvSpPr>
        <p:spPr>
          <a:xfrm>
            <a:off x="605481" y="1219200"/>
            <a:ext cx="10976919" cy="5181600"/>
          </a:xfrm>
        </p:spPr>
        <p:txBody>
          <a:bodyPr/>
          <a:lstStyle/>
          <a:p>
            <a:r>
              <a:rPr lang="en-US" sz="2000" dirty="0"/>
              <a:t> Engine Failure During Flight (Restart) (CAP checklist)</a:t>
            </a:r>
          </a:p>
          <a:p>
            <a:pPr lvl="1"/>
            <a:r>
              <a:rPr lang="en-US" sz="2000" dirty="0"/>
              <a:t>Airspeed — 75 KIAS</a:t>
            </a:r>
          </a:p>
          <a:p>
            <a:pPr lvl="1"/>
            <a:r>
              <a:rPr lang="es-ES" sz="2000" dirty="0" err="1"/>
              <a:t>Auxiliary</a:t>
            </a:r>
            <a:r>
              <a:rPr lang="es-ES" sz="2000" dirty="0"/>
              <a:t> Fuel </a:t>
            </a:r>
            <a:r>
              <a:rPr lang="es-ES" sz="2000" dirty="0" err="1"/>
              <a:t>Pump</a:t>
            </a:r>
            <a:r>
              <a:rPr lang="en-US" sz="2000" dirty="0"/>
              <a:t> — </a:t>
            </a:r>
            <a:r>
              <a:rPr lang="es-ES" sz="2000" dirty="0" err="1"/>
              <a:t>On</a:t>
            </a:r>
            <a:endParaRPr lang="es-ES" sz="2000" dirty="0"/>
          </a:p>
          <a:p>
            <a:pPr lvl="1"/>
            <a:r>
              <a:rPr lang="en-US" sz="2000" dirty="0"/>
              <a:t>Fuel Selector Valve — Opposite Tank (if it contains fuel)</a:t>
            </a:r>
          </a:p>
          <a:p>
            <a:pPr lvl="1"/>
            <a:r>
              <a:rPr lang="en-US" sz="2000" dirty="0"/>
              <a:t>Throttle — Half Open</a:t>
            </a:r>
          </a:p>
          <a:p>
            <a:pPr lvl="1"/>
            <a:r>
              <a:rPr lang="es-ES" sz="2000" dirty="0" err="1"/>
              <a:t>Auxiliary</a:t>
            </a:r>
            <a:r>
              <a:rPr lang="es-ES" sz="2000" dirty="0"/>
              <a:t> Fuel </a:t>
            </a:r>
            <a:r>
              <a:rPr lang="es-ES" sz="2000" dirty="0" err="1"/>
              <a:t>Pump</a:t>
            </a:r>
            <a:r>
              <a:rPr lang="en-US" sz="2000" dirty="0"/>
              <a:t> — </a:t>
            </a:r>
            <a:r>
              <a:rPr lang="es-ES" sz="2000" dirty="0"/>
              <a:t>Off</a:t>
            </a:r>
          </a:p>
          <a:p>
            <a:pPr lvl="2"/>
            <a:r>
              <a:rPr lang="en-US" sz="1600" dirty="0"/>
              <a:t>Note </a:t>
            </a:r>
          </a:p>
          <a:p>
            <a:pPr lvl="3"/>
            <a:r>
              <a:rPr lang="en-US" sz="1600" dirty="0"/>
              <a:t>If the fuel flow indication immediately drops to zero, signifying an engine-driven fuel pump failure, return the auxiliary fuel pump switch to On. </a:t>
            </a:r>
            <a:endParaRPr lang="en-US" sz="2000" dirty="0"/>
          </a:p>
          <a:p>
            <a:pPr lvl="1"/>
            <a:r>
              <a:rPr lang="en-US" sz="2000" dirty="0"/>
              <a:t>Mixture.....Lean from full rich until restart occurs</a:t>
            </a:r>
          </a:p>
          <a:p>
            <a:pPr lvl="2"/>
            <a:r>
              <a:rPr lang="en-US" sz="1600" dirty="0"/>
              <a:t>Note </a:t>
            </a:r>
          </a:p>
          <a:p>
            <a:pPr lvl="3"/>
            <a:r>
              <a:rPr lang="en-US" sz="1600" dirty="0"/>
              <a:t>If propeller is </a:t>
            </a:r>
            <a:r>
              <a:rPr lang="en-US" sz="1600" dirty="0" err="1"/>
              <a:t>windmilling</a:t>
            </a:r>
            <a:r>
              <a:rPr lang="en-US" sz="1600" dirty="0"/>
              <a:t>, engine will restart automatically within a few seconds. If propeller has stopped (possible at low speeds), turn ignition switch to Start, advance throttle slowly from idle, and (at higher altitudes) lean the mixture from full rich. </a:t>
            </a:r>
            <a:endParaRPr lang="en-US" sz="2000" dirty="0"/>
          </a:p>
          <a:p>
            <a:pPr lvl="1"/>
            <a:r>
              <a:rPr lang="en-US" sz="2000" dirty="0"/>
              <a:t>Mixture — Adjust as required as power is restored</a:t>
            </a:r>
          </a:p>
          <a:p>
            <a:pPr lvl="1"/>
            <a:r>
              <a:rPr lang="en-US" sz="2000" dirty="0"/>
              <a:t>Throttle — Adjust power as required</a:t>
            </a:r>
          </a:p>
          <a:p>
            <a:pPr lvl="1"/>
            <a:r>
              <a:rPr lang="en-US" sz="2000" dirty="0"/>
              <a:t>Fuel Selector Valve — As Desired after fuel flow is stabilized</a:t>
            </a:r>
          </a:p>
        </p:txBody>
      </p:sp>
    </p:spTree>
    <p:extLst>
      <p:ext uri="{BB962C8B-B14F-4D97-AF65-F5344CB8AC3E}">
        <p14:creationId xmlns:p14="http://schemas.microsoft.com/office/powerpoint/2010/main" val="75350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2FA5-82EB-754A-A79C-B84D5C84C63A}"/>
              </a:ext>
            </a:extLst>
          </p:cNvPr>
          <p:cNvSpPr>
            <a:spLocks noGrp="1"/>
          </p:cNvSpPr>
          <p:nvPr>
            <p:ph type="title"/>
          </p:nvPr>
        </p:nvSpPr>
        <p:spPr/>
        <p:txBody>
          <a:bodyPr/>
          <a:lstStyle/>
          <a:p>
            <a:r>
              <a:rPr lang="en-US" dirty="0"/>
              <a:t>Performance Specifications (Ref: POH)</a:t>
            </a:r>
          </a:p>
        </p:txBody>
      </p:sp>
      <p:pic>
        <p:nvPicPr>
          <p:cNvPr id="4" name="Picture 3">
            <a:extLst>
              <a:ext uri="{FF2B5EF4-FFF2-40B4-BE49-F238E27FC236}">
                <a16:creationId xmlns:a16="http://schemas.microsoft.com/office/drawing/2014/main" id="{B2986A5A-66E5-ED4F-87F3-63DF47730D77}"/>
              </a:ext>
            </a:extLst>
          </p:cNvPr>
          <p:cNvPicPr>
            <a:picLocks noChangeAspect="1"/>
          </p:cNvPicPr>
          <p:nvPr/>
        </p:nvPicPr>
        <p:blipFill rotWithShape="1">
          <a:blip r:embed="rId2"/>
          <a:srcRect t="1" r="3411" b="54153"/>
          <a:stretch/>
        </p:blipFill>
        <p:spPr>
          <a:xfrm>
            <a:off x="609600" y="1524000"/>
            <a:ext cx="5595112" cy="3383120"/>
          </a:xfrm>
          <a:custGeom>
            <a:avLst/>
            <a:gdLst/>
            <a:ahLst/>
            <a:cxnLst/>
            <a:rect l="l" t="t" r="r" b="b"/>
            <a:pathLst>
              <a:path w="3280141" h="4571999">
                <a:moveTo>
                  <a:pt x="344814" y="0"/>
                </a:moveTo>
                <a:lnTo>
                  <a:pt x="3280141" y="0"/>
                </a:lnTo>
                <a:lnTo>
                  <a:pt x="3280141" y="4172808"/>
                </a:lnTo>
                <a:lnTo>
                  <a:pt x="2880950" y="4571999"/>
                </a:lnTo>
                <a:lnTo>
                  <a:pt x="0" y="4571999"/>
                </a:lnTo>
                <a:lnTo>
                  <a:pt x="0" y="344814"/>
                </a:lnTo>
                <a:close/>
              </a:path>
            </a:pathLst>
          </a:custGeom>
          <a:ln w="15875">
            <a:solidFill>
              <a:schemeClr val="tx1">
                <a:alpha val="40000"/>
              </a:schemeClr>
            </a:solidFill>
          </a:ln>
          <a:effectLst>
            <a:innerShdw blurRad="57150" dist="38100" dir="14460000">
              <a:srgbClr val="000000">
                <a:alpha val="70000"/>
              </a:srgbClr>
            </a:innerShdw>
          </a:effectLst>
        </p:spPr>
      </p:pic>
      <p:pic>
        <p:nvPicPr>
          <p:cNvPr id="5" name="Picture 4">
            <a:extLst>
              <a:ext uri="{FF2B5EF4-FFF2-40B4-BE49-F238E27FC236}">
                <a16:creationId xmlns:a16="http://schemas.microsoft.com/office/drawing/2014/main" id="{170378C1-EEB9-0F43-8CEA-94D446EB5B60}"/>
              </a:ext>
            </a:extLst>
          </p:cNvPr>
          <p:cNvPicPr>
            <a:picLocks noChangeAspect="1"/>
          </p:cNvPicPr>
          <p:nvPr/>
        </p:nvPicPr>
        <p:blipFill rotWithShape="1">
          <a:blip r:embed="rId2"/>
          <a:srcRect t="45847" r="3411" b="1"/>
          <a:stretch/>
        </p:blipFill>
        <p:spPr>
          <a:xfrm>
            <a:off x="6522719" y="2787179"/>
            <a:ext cx="5059679" cy="3613621"/>
          </a:xfrm>
          <a:custGeom>
            <a:avLst/>
            <a:gdLst/>
            <a:ahLst/>
            <a:cxnLst/>
            <a:rect l="l" t="t" r="r" b="b"/>
            <a:pathLst>
              <a:path w="3280141" h="4571999">
                <a:moveTo>
                  <a:pt x="344814" y="0"/>
                </a:moveTo>
                <a:lnTo>
                  <a:pt x="3280141" y="0"/>
                </a:lnTo>
                <a:lnTo>
                  <a:pt x="3280141" y="4172808"/>
                </a:lnTo>
                <a:lnTo>
                  <a:pt x="2880950" y="4571999"/>
                </a:lnTo>
                <a:lnTo>
                  <a:pt x="0" y="4571999"/>
                </a:lnTo>
                <a:lnTo>
                  <a:pt x="0" y="344814"/>
                </a:lnTo>
                <a:close/>
              </a:path>
            </a:pathLst>
          </a:custGeom>
          <a:ln w="15875">
            <a:solidFill>
              <a:schemeClr val="tx1">
                <a:alpha val="40000"/>
              </a:schemeClr>
            </a:solidFill>
          </a:ln>
          <a:effectLst>
            <a:innerShdw blurRad="57150" dist="38100" dir="14460000">
              <a:srgbClr val="000000">
                <a:alpha val="70000"/>
              </a:srgbClr>
            </a:innerShdw>
          </a:effectLst>
        </p:spPr>
      </p:pic>
    </p:spTree>
    <p:extLst>
      <p:ext uri="{BB962C8B-B14F-4D97-AF65-F5344CB8AC3E}">
        <p14:creationId xmlns:p14="http://schemas.microsoft.com/office/powerpoint/2010/main" val="2279404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Structural Specifics</a:t>
            </a:r>
          </a:p>
        </p:txBody>
      </p:sp>
      <p:sp>
        <p:nvSpPr>
          <p:cNvPr id="3" name="Content Placeholder 2"/>
          <p:cNvSpPr>
            <a:spLocks noGrp="1"/>
          </p:cNvSpPr>
          <p:nvPr>
            <p:ph idx="1"/>
          </p:nvPr>
        </p:nvSpPr>
        <p:spPr>
          <a:xfrm>
            <a:off x="609601" y="1524000"/>
            <a:ext cx="10972799" cy="4876800"/>
          </a:xfrm>
        </p:spPr>
        <p:txBody>
          <a:bodyPr/>
          <a:lstStyle/>
          <a:p>
            <a:r>
              <a:rPr lang="en-US" sz="2000" dirty="0"/>
              <a:t>Ailerons – Differential and </a:t>
            </a:r>
            <a:r>
              <a:rPr lang="en-US" sz="2000" dirty="0" err="1"/>
              <a:t>Frise</a:t>
            </a:r>
            <a:r>
              <a:rPr lang="en-US" sz="2000" dirty="0"/>
              <a:t> design</a:t>
            </a:r>
          </a:p>
          <a:p>
            <a:pPr lvl="1"/>
            <a:r>
              <a:rPr lang="en-US" sz="2000" dirty="0"/>
              <a:t>Differential refers to the larger angle of travel in the up position than in the down position, increasing the drag on the down-going wing</a:t>
            </a:r>
          </a:p>
          <a:p>
            <a:pPr lvl="1"/>
            <a:r>
              <a:rPr lang="en-US" sz="2000" dirty="0" err="1"/>
              <a:t>Frise</a:t>
            </a:r>
            <a:r>
              <a:rPr lang="en-US" sz="2000" dirty="0"/>
              <a:t>-type ailerons are constructed so that the forward part of the up-going aileron protrudes into the airstream  below the wing to increase the drag on the down-going wing. </a:t>
            </a:r>
          </a:p>
          <a:p>
            <a:pPr lvl="1"/>
            <a:r>
              <a:rPr lang="en-US" sz="2000" dirty="0"/>
              <a:t>Both features act to reduce the effect of adverse yaw, thus  reducing the required rudder input during balanced turns.</a:t>
            </a:r>
          </a:p>
          <a:p>
            <a:pPr lvl="2"/>
            <a:endParaRPr lang="en-US" sz="2000" dirty="0"/>
          </a:p>
        </p:txBody>
      </p:sp>
      <p:pic>
        <p:nvPicPr>
          <p:cNvPr id="6" name="Picture 5">
            <a:extLst>
              <a:ext uri="{FF2B5EF4-FFF2-40B4-BE49-F238E27FC236}">
                <a16:creationId xmlns:a16="http://schemas.microsoft.com/office/drawing/2014/main" id="{9490057C-295B-F94C-BF38-A6191080DFD4}"/>
              </a:ext>
            </a:extLst>
          </p:cNvPr>
          <p:cNvPicPr>
            <a:picLocks noChangeAspect="1"/>
          </p:cNvPicPr>
          <p:nvPr/>
        </p:nvPicPr>
        <p:blipFill>
          <a:blip r:embed="rId2"/>
          <a:stretch>
            <a:fillRect/>
          </a:stretch>
        </p:blipFill>
        <p:spPr>
          <a:xfrm>
            <a:off x="2228572" y="4315968"/>
            <a:ext cx="8529355" cy="1932432"/>
          </a:xfrm>
          <a:prstGeom prst="rect">
            <a:avLst/>
          </a:prstGeom>
        </p:spPr>
      </p:pic>
    </p:spTree>
    <p:extLst>
      <p:ext uri="{BB962C8B-B14F-4D97-AF65-F5344CB8AC3E}">
        <p14:creationId xmlns:p14="http://schemas.microsoft.com/office/powerpoint/2010/main" val="40879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Structural Specifics</a:t>
            </a:r>
          </a:p>
        </p:txBody>
      </p:sp>
      <p:sp>
        <p:nvSpPr>
          <p:cNvPr id="3" name="Content Placeholder 2"/>
          <p:cNvSpPr>
            <a:spLocks noGrp="1"/>
          </p:cNvSpPr>
          <p:nvPr>
            <p:ph idx="1"/>
          </p:nvPr>
        </p:nvSpPr>
        <p:spPr/>
        <p:txBody>
          <a:bodyPr/>
          <a:lstStyle/>
          <a:p>
            <a:r>
              <a:rPr lang="en-US" sz="2000" dirty="0"/>
              <a:t>Flaps</a:t>
            </a:r>
          </a:p>
          <a:p>
            <a:pPr lvl="1"/>
            <a:r>
              <a:rPr lang="en-US" sz="2000" dirty="0"/>
              <a:t>Single slot, fowler type flaps.</a:t>
            </a:r>
          </a:p>
          <a:p>
            <a:pPr lvl="2"/>
            <a:r>
              <a:rPr lang="en-US" sz="2000" dirty="0"/>
              <a:t>Single-slot allows the flap surface to maintain laminar flow longer</a:t>
            </a:r>
          </a:p>
          <a:p>
            <a:pPr lvl="2"/>
            <a:r>
              <a:rPr lang="en-US" sz="2000" dirty="0"/>
              <a:t>Fowler type design increase the surface area of the wing when extended</a:t>
            </a:r>
          </a:p>
          <a:p>
            <a:pPr lvl="1"/>
            <a:r>
              <a:rPr lang="en-US" sz="2000" dirty="0"/>
              <a:t>Maximum flap defection is 40 degrees</a:t>
            </a:r>
          </a:p>
          <a:p>
            <a:pPr lvl="1"/>
            <a:r>
              <a:rPr lang="en-US" sz="2000" dirty="0"/>
              <a:t>0-20 degrees for normal takeoff</a:t>
            </a:r>
          </a:p>
          <a:p>
            <a:pPr lvl="1"/>
            <a:r>
              <a:rPr lang="en-US" sz="2000" dirty="0"/>
              <a:t>20 degrees for maximum performance takeoff</a:t>
            </a:r>
          </a:p>
          <a:p>
            <a:pPr lvl="1"/>
            <a:r>
              <a:rPr lang="en-US" sz="2000" dirty="0"/>
              <a:t>Full flaps for normal approaches provides better handling in the flare, smoother transition to landing attitude and speed, and lower touch down speed.</a:t>
            </a:r>
          </a:p>
          <a:p>
            <a:pPr lvl="2"/>
            <a:endParaRPr lang="en-US" sz="2000" dirty="0"/>
          </a:p>
        </p:txBody>
      </p:sp>
      <p:pic>
        <p:nvPicPr>
          <p:cNvPr id="7" name="Picture 6">
            <a:extLst>
              <a:ext uri="{FF2B5EF4-FFF2-40B4-BE49-F238E27FC236}">
                <a16:creationId xmlns:a16="http://schemas.microsoft.com/office/drawing/2014/main" id="{548D9C3C-2108-A041-969D-53EC8041EC52}"/>
              </a:ext>
            </a:extLst>
          </p:cNvPr>
          <p:cNvPicPr>
            <a:picLocks noChangeAspect="1"/>
          </p:cNvPicPr>
          <p:nvPr/>
        </p:nvPicPr>
        <p:blipFill>
          <a:blip r:embed="rId3"/>
          <a:stretch>
            <a:fillRect/>
          </a:stretch>
        </p:blipFill>
        <p:spPr>
          <a:xfrm>
            <a:off x="512064" y="1524000"/>
            <a:ext cx="2267712" cy="4876322"/>
          </a:xfrm>
          <a:prstGeom prst="rect">
            <a:avLst/>
          </a:prstGeom>
        </p:spPr>
      </p:pic>
    </p:spTree>
    <p:extLst>
      <p:ext uri="{BB962C8B-B14F-4D97-AF65-F5344CB8AC3E}">
        <p14:creationId xmlns:p14="http://schemas.microsoft.com/office/powerpoint/2010/main" val="3124559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Weights</a:t>
            </a:r>
          </a:p>
        </p:txBody>
      </p:sp>
      <p:sp>
        <p:nvSpPr>
          <p:cNvPr id="3" name="Content Placeholder 2"/>
          <p:cNvSpPr>
            <a:spLocks noGrp="1"/>
          </p:cNvSpPr>
          <p:nvPr>
            <p:ph idx="1"/>
          </p:nvPr>
        </p:nvSpPr>
        <p:spPr>
          <a:xfrm>
            <a:off x="2438400" y="1524000"/>
            <a:ext cx="6007409" cy="4876800"/>
          </a:xfrm>
        </p:spPr>
        <p:txBody>
          <a:bodyPr/>
          <a:lstStyle/>
          <a:p>
            <a:r>
              <a:rPr lang="en-US" sz="2400" dirty="0"/>
              <a:t>Ramp weight – 3612 </a:t>
            </a:r>
            <a:r>
              <a:rPr lang="en-US" sz="2400" dirty="0" err="1"/>
              <a:t>lbs</a:t>
            </a:r>
            <a:endParaRPr lang="en-US" sz="2400" dirty="0"/>
          </a:p>
          <a:p>
            <a:r>
              <a:rPr lang="en-US" sz="2400" dirty="0"/>
              <a:t>Takeoff weight – 3600 </a:t>
            </a:r>
            <a:r>
              <a:rPr lang="en-US" sz="2400" dirty="0" err="1"/>
              <a:t>lbs</a:t>
            </a:r>
            <a:endParaRPr lang="en-US" sz="2400" dirty="0"/>
          </a:p>
          <a:p>
            <a:r>
              <a:rPr lang="en-US" sz="2400" dirty="0"/>
              <a:t>Landing weight – 3600 </a:t>
            </a:r>
            <a:r>
              <a:rPr lang="en-US" sz="2400" dirty="0" err="1"/>
              <a:t>lbs</a:t>
            </a:r>
            <a:endParaRPr lang="en-US" sz="2400" dirty="0"/>
          </a:p>
          <a:p>
            <a:r>
              <a:rPr lang="en-US" sz="2400" dirty="0"/>
              <a:t>6 person plane with 4 seats</a:t>
            </a:r>
          </a:p>
          <a:p>
            <a:pPr lvl="1"/>
            <a:r>
              <a:rPr lang="en-US" sz="2400" dirty="0"/>
              <a:t>Very difficult to overload</a:t>
            </a:r>
          </a:p>
          <a:p>
            <a:pPr lvl="1"/>
            <a:r>
              <a:rPr lang="en-US" sz="2400" dirty="0"/>
              <a:t>We do have ~ 75 </a:t>
            </a:r>
            <a:r>
              <a:rPr lang="en-US" sz="2400" dirty="0" err="1"/>
              <a:t>lbs</a:t>
            </a:r>
            <a:r>
              <a:rPr lang="en-US" sz="2400" dirty="0"/>
              <a:t> of stuff in the back.</a:t>
            </a:r>
          </a:p>
        </p:txBody>
      </p:sp>
      <p:pic>
        <p:nvPicPr>
          <p:cNvPr id="6" name="Picture 5">
            <a:extLst>
              <a:ext uri="{FF2B5EF4-FFF2-40B4-BE49-F238E27FC236}">
                <a16:creationId xmlns:a16="http://schemas.microsoft.com/office/drawing/2014/main" id="{DE0EEE86-6B7B-7E4C-A088-2C933C6E087B}"/>
              </a:ext>
            </a:extLst>
          </p:cNvPr>
          <p:cNvPicPr>
            <a:picLocks noChangeAspect="1"/>
          </p:cNvPicPr>
          <p:nvPr/>
        </p:nvPicPr>
        <p:blipFill>
          <a:blip r:embed="rId2"/>
          <a:stretch>
            <a:fillRect/>
          </a:stretch>
        </p:blipFill>
        <p:spPr>
          <a:xfrm>
            <a:off x="7656576" y="1357645"/>
            <a:ext cx="3925823" cy="4890755"/>
          </a:xfrm>
          <a:prstGeom prst="rect">
            <a:avLst/>
          </a:prstGeom>
        </p:spPr>
      </p:pic>
      <p:sp>
        <p:nvSpPr>
          <p:cNvPr id="7" name="Cross 6">
            <a:extLst>
              <a:ext uri="{FF2B5EF4-FFF2-40B4-BE49-F238E27FC236}">
                <a16:creationId xmlns:a16="http://schemas.microsoft.com/office/drawing/2014/main" id="{40930D50-538C-F44F-B946-F2EA1268EFC2}"/>
              </a:ext>
            </a:extLst>
          </p:cNvPr>
          <p:cNvSpPr/>
          <p:nvPr/>
        </p:nvSpPr>
        <p:spPr bwMode="auto">
          <a:xfrm rot="2700000">
            <a:off x="9497568" y="4389120"/>
            <a:ext cx="512064" cy="512064"/>
          </a:xfrm>
          <a:prstGeom prst="plus">
            <a:avLst>
              <a:gd name="adj" fmla="val 39286"/>
            </a:avLst>
          </a:prstGeom>
          <a:solidFill>
            <a:schemeClr val="tx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BauerBodni Titl BT" pitchFamily="82" charset="0"/>
            </a:endParaRPr>
          </a:p>
        </p:txBody>
      </p:sp>
    </p:spTree>
    <p:extLst>
      <p:ext uri="{BB962C8B-B14F-4D97-AF65-F5344CB8AC3E}">
        <p14:creationId xmlns:p14="http://schemas.microsoft.com/office/powerpoint/2010/main" val="16479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Airspeed Limitations (Ref: POH)</a:t>
            </a:r>
          </a:p>
        </p:txBody>
      </p:sp>
      <p:pic>
        <p:nvPicPr>
          <p:cNvPr id="4" name="Content Placeholder 3"/>
          <p:cNvPicPr>
            <a:picLocks noGrp="1" noChangeAspect="1"/>
          </p:cNvPicPr>
          <p:nvPr>
            <p:ph idx="1"/>
          </p:nvPr>
        </p:nvPicPr>
        <p:blipFill>
          <a:blip r:embed="rId3"/>
          <a:stretch>
            <a:fillRect/>
          </a:stretch>
        </p:blipFill>
        <p:spPr>
          <a:xfrm>
            <a:off x="4328300" y="1219200"/>
            <a:ext cx="7254099" cy="5029200"/>
          </a:xfrm>
        </p:spPr>
      </p:pic>
    </p:spTree>
    <p:extLst>
      <p:ext uri="{BB962C8B-B14F-4D97-AF65-F5344CB8AC3E}">
        <p14:creationId xmlns:p14="http://schemas.microsoft.com/office/powerpoint/2010/main" val="3172481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and Balance Considerations (Ref: POH)</a:t>
            </a:r>
          </a:p>
        </p:txBody>
      </p:sp>
      <p:pic>
        <p:nvPicPr>
          <p:cNvPr id="4" name="Picture 3" descr="A picture containing text, shoji, receipt&#10;&#10;Description automatically generated">
            <a:extLst>
              <a:ext uri="{FF2B5EF4-FFF2-40B4-BE49-F238E27FC236}">
                <a16:creationId xmlns:a16="http://schemas.microsoft.com/office/drawing/2014/main" id="{CD4612E5-D3C8-D94E-A4AE-3454767893CF}"/>
              </a:ext>
            </a:extLst>
          </p:cNvPr>
          <p:cNvPicPr>
            <a:picLocks noChangeAspect="1"/>
          </p:cNvPicPr>
          <p:nvPr/>
        </p:nvPicPr>
        <p:blipFill>
          <a:blip r:embed="rId3"/>
          <a:stretch>
            <a:fillRect/>
          </a:stretch>
        </p:blipFill>
        <p:spPr>
          <a:xfrm>
            <a:off x="7376241" y="1525678"/>
            <a:ext cx="4206158" cy="5173428"/>
          </a:xfrm>
          <a:prstGeom prst="rect">
            <a:avLst/>
          </a:prstGeom>
        </p:spPr>
      </p:pic>
      <p:pic>
        <p:nvPicPr>
          <p:cNvPr id="7" name="Picture 6" descr="Chart&#10;&#10;Description automatically generated">
            <a:extLst>
              <a:ext uri="{FF2B5EF4-FFF2-40B4-BE49-F238E27FC236}">
                <a16:creationId xmlns:a16="http://schemas.microsoft.com/office/drawing/2014/main" id="{A1CBD28E-92EF-7741-8E0D-6F8C9747FB0E}"/>
              </a:ext>
            </a:extLst>
          </p:cNvPr>
          <p:cNvPicPr>
            <a:picLocks noChangeAspect="1"/>
          </p:cNvPicPr>
          <p:nvPr/>
        </p:nvPicPr>
        <p:blipFill>
          <a:blip r:embed="rId4"/>
          <a:stretch>
            <a:fillRect/>
          </a:stretch>
        </p:blipFill>
        <p:spPr>
          <a:xfrm>
            <a:off x="455113" y="1525678"/>
            <a:ext cx="6934200" cy="4660900"/>
          </a:xfrm>
          <a:prstGeom prst="rect">
            <a:avLst/>
          </a:prstGeom>
        </p:spPr>
      </p:pic>
    </p:spTree>
    <p:extLst>
      <p:ext uri="{BB962C8B-B14F-4D97-AF65-F5344CB8AC3E}">
        <p14:creationId xmlns:p14="http://schemas.microsoft.com/office/powerpoint/2010/main" val="1020884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Plant Considerations (1 of 4)</a:t>
            </a:r>
          </a:p>
        </p:txBody>
      </p:sp>
      <p:sp>
        <p:nvSpPr>
          <p:cNvPr id="5" name="Content Placeholder 4"/>
          <p:cNvSpPr>
            <a:spLocks noGrp="1"/>
          </p:cNvSpPr>
          <p:nvPr>
            <p:ph idx="1"/>
          </p:nvPr>
        </p:nvSpPr>
        <p:spPr/>
        <p:txBody>
          <a:bodyPr/>
          <a:lstStyle/>
          <a:p>
            <a:r>
              <a:rPr lang="en-US" sz="2800" dirty="0"/>
              <a:t>Continental IO-520-F</a:t>
            </a:r>
            <a:br>
              <a:rPr lang="en-US" sz="2800" dirty="0"/>
            </a:br>
            <a:r>
              <a:rPr lang="en-US" sz="2800" dirty="0"/>
              <a:t> 300 HP @ 2850 RPM (TO)</a:t>
            </a:r>
            <a:br>
              <a:rPr lang="en-US" sz="2800" dirty="0"/>
            </a:br>
            <a:r>
              <a:rPr lang="en-US" sz="2800" dirty="0"/>
              <a:t> 285 HP @ 2700 RPM (</a:t>
            </a:r>
            <a:r>
              <a:rPr lang="en-US" sz="2800" dirty="0" err="1"/>
              <a:t>cont</a:t>
            </a:r>
            <a:r>
              <a:rPr lang="en-US" sz="2800" dirty="0"/>
              <a:t>)</a:t>
            </a:r>
          </a:p>
          <a:p>
            <a:r>
              <a:rPr lang="en-US" sz="2800" dirty="0"/>
              <a:t>2700-2850 RPM limited to </a:t>
            </a:r>
            <a:r>
              <a:rPr lang="en-US" sz="2800" u="sng" dirty="0"/>
              <a:t>5 minutes</a:t>
            </a:r>
          </a:p>
          <a:p>
            <a:r>
              <a:rPr lang="en-US" sz="2800" dirty="0"/>
              <a:t>2550 RPM normal ops (top of green)</a:t>
            </a:r>
          </a:p>
          <a:p>
            <a:endParaRPr lang="en-US" sz="2800" dirty="0"/>
          </a:p>
        </p:txBody>
      </p:sp>
    </p:spTree>
    <p:extLst>
      <p:ext uri="{BB962C8B-B14F-4D97-AF65-F5344CB8AC3E}">
        <p14:creationId xmlns:p14="http://schemas.microsoft.com/office/powerpoint/2010/main" val="3070198143"/>
      </p:ext>
    </p:extLst>
  </p:cSld>
  <p:clrMapOvr>
    <a:masterClrMapping/>
  </p:clrMapOvr>
</p:sld>
</file>

<file path=ppt/theme/theme1.xml><?xml version="1.0" encoding="utf-8"?>
<a:theme xmlns:a="http://schemas.openxmlformats.org/drawingml/2006/main" name="Sky">
  <a:themeElements>
    <a:clrScheme name="Sk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k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BauerBodni Titl BT" pitchFamily="8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BauerBodni Titl BT" pitchFamily="82" charset="0"/>
          </a:defRPr>
        </a:defPPr>
      </a:lstStyle>
    </a:lnDef>
  </a:objectDefaults>
  <a:extraClrSchemeLst>
    <a:extraClrScheme>
      <a:clrScheme name="Sk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k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k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k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k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k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k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k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k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k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296</TotalTime>
  <Words>1968</Words>
  <Application>Microsoft Macintosh PowerPoint</Application>
  <PresentationFormat>Widescreen</PresentationFormat>
  <Paragraphs>302</Paragraphs>
  <Slides>28</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BauerBodni Titl BT</vt:lpstr>
      <vt:lpstr>Calibri</vt:lpstr>
      <vt:lpstr>Times New Roman</vt:lpstr>
      <vt:lpstr>Wingdings</vt:lpstr>
      <vt:lpstr>Sky</vt:lpstr>
      <vt:lpstr>Introduction to the Cessna 206</vt:lpstr>
      <vt:lpstr>N7304N 1976 Cessna U206G, SN: U20603607</vt:lpstr>
      <vt:lpstr>Performance Specifications (Ref: POH)</vt:lpstr>
      <vt:lpstr>Some Structural Specifics</vt:lpstr>
      <vt:lpstr>More Structural Specifics</vt:lpstr>
      <vt:lpstr>Maximum Weights</vt:lpstr>
      <vt:lpstr>Airspeed Limitations (Ref: POH)</vt:lpstr>
      <vt:lpstr>Weight and Balance Considerations (Ref: POH)</vt:lpstr>
      <vt:lpstr>Power Plant Considerations (1 of 4)</vt:lpstr>
      <vt:lpstr>Power Plant Considerations (2 of 4)</vt:lpstr>
      <vt:lpstr>Power Plant Considerations (3 of 4)</vt:lpstr>
      <vt:lpstr>Power Plant  Considerations (4 of 4)</vt:lpstr>
      <vt:lpstr>Recommended Settings for All Phases of Flight</vt:lpstr>
      <vt:lpstr>Additional Power Plant Considerations (1 of 2)</vt:lpstr>
      <vt:lpstr>Power Plant Considerations (2 of 2)</vt:lpstr>
      <vt:lpstr>Power plant Considerations</vt:lpstr>
      <vt:lpstr>Power plant Considerations</vt:lpstr>
      <vt:lpstr>Special Preflight Items</vt:lpstr>
      <vt:lpstr>Starting Procedures</vt:lpstr>
      <vt:lpstr>Flap Operation and Cargo Door</vt:lpstr>
      <vt:lpstr>Normal Operation Considerations (1 of 3)</vt:lpstr>
      <vt:lpstr>Normal Operation Considerations (2 of 3)</vt:lpstr>
      <vt:lpstr>Normal Operation Considerations (3 of 3)</vt:lpstr>
      <vt:lpstr>Emergency Operation Considerations (1 of 2)</vt:lpstr>
      <vt:lpstr>Emergency Operation Considerations (2 of 2)</vt:lpstr>
      <vt:lpstr>CAP Approved Checklists</vt:lpstr>
      <vt:lpstr>CAP Approved Checklist</vt:lpstr>
      <vt:lpstr>CAP Approved Checklist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Cessna 206</dc:title>
  <dc:creator>Gross,Michael</dc:creator>
  <cp:lastModifiedBy>Mateos, Louise M Capt</cp:lastModifiedBy>
  <cp:revision>18</cp:revision>
  <dcterms:created xsi:type="dcterms:W3CDTF">2021-01-17T01:08:07Z</dcterms:created>
  <dcterms:modified xsi:type="dcterms:W3CDTF">2021-01-18T21:56:01Z</dcterms:modified>
</cp:coreProperties>
</file>